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Instrument Sans Medium" panose="020B0604020202020204" charset="0"/>
      <p:regular r:id="rId13"/>
    </p:embeddedFont>
    <p:embeddedFont>
      <p:font typeface="Open Sans" panose="020B0606030504020204" pitchFamily="3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9" d="100"/>
          <a:sy n="109" d="100"/>
        </p:scale>
        <p:origin x="706"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4700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00000"/>
          </a:solidFill>
          <a:ln/>
        </p:spPr>
      </p:sp>
      <p:sp>
        <p:nvSpPr>
          <p:cNvPr id="3" name="Shape 1"/>
          <p:cNvSpPr/>
          <p:nvPr/>
        </p:nvSpPr>
        <p:spPr>
          <a:xfrm>
            <a:off x="0" y="0"/>
            <a:ext cx="9144000" cy="5143500"/>
          </a:xfrm>
          <a:prstGeom prst="rect">
            <a:avLst/>
          </a:prstGeom>
          <a:solidFill>
            <a:srgbClr val="1F1F1F"/>
          </a:solidFill>
          <a:ln/>
        </p:spPr>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00000"/>
          </a:solidFill>
          <a:ln/>
        </p:spPr>
      </p:sp>
      <p:sp>
        <p:nvSpPr>
          <p:cNvPr id="3" name="Shape 1"/>
          <p:cNvSpPr/>
          <p:nvPr/>
        </p:nvSpPr>
        <p:spPr>
          <a:xfrm>
            <a:off x="0" y="0"/>
            <a:ext cx="9144000" cy="5143500"/>
          </a:xfrm>
          <a:prstGeom prst="rect">
            <a:avLst/>
          </a:prstGeom>
          <a:solidFill>
            <a:srgbClr val="1F1F1F"/>
          </a:solidFill>
          <a:ln/>
        </p:spPr>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00000"/>
          </a:solidFill>
          <a:ln/>
        </p:spPr>
      </p:sp>
      <p:sp>
        <p:nvSpPr>
          <p:cNvPr id="3" name="Shape 1"/>
          <p:cNvSpPr/>
          <p:nvPr/>
        </p:nvSpPr>
        <p:spPr>
          <a:xfrm>
            <a:off x="0" y="0"/>
            <a:ext cx="9144000" cy="5143500"/>
          </a:xfrm>
          <a:prstGeom prst="rect">
            <a:avLst/>
          </a:prstGeom>
          <a:solidFill>
            <a:srgbClr val="1F1F1F"/>
          </a:solidFill>
          <a:ln/>
        </p:spPr>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00000"/>
          </a:solidFill>
          <a:ln/>
        </p:spPr>
      </p:sp>
      <p:sp>
        <p:nvSpPr>
          <p:cNvPr id="3" name="Shape 1"/>
          <p:cNvSpPr/>
          <p:nvPr/>
        </p:nvSpPr>
        <p:spPr>
          <a:xfrm>
            <a:off x="0" y="0"/>
            <a:ext cx="9144000" cy="5143500"/>
          </a:xfrm>
          <a:prstGeom prst="rect">
            <a:avLst/>
          </a:prstGeom>
          <a:solidFill>
            <a:srgbClr val="1F1F1F"/>
          </a:solidFill>
          <a:ln/>
        </p:spPr>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00000"/>
          </a:solidFill>
          <a:ln/>
        </p:spPr>
      </p:sp>
      <p:sp>
        <p:nvSpPr>
          <p:cNvPr id="3" name="Shape 1"/>
          <p:cNvSpPr/>
          <p:nvPr/>
        </p:nvSpPr>
        <p:spPr>
          <a:xfrm>
            <a:off x="0" y="0"/>
            <a:ext cx="9144000" cy="5143500"/>
          </a:xfrm>
          <a:prstGeom prst="rect">
            <a:avLst/>
          </a:prstGeom>
          <a:solidFill>
            <a:srgbClr val="1F1F1F"/>
          </a:solidFill>
          <a:ln/>
        </p:spPr>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00000"/>
          </a:solidFill>
          <a:ln/>
        </p:spPr>
      </p:sp>
      <p:sp>
        <p:nvSpPr>
          <p:cNvPr id="3" name="Shape 1"/>
          <p:cNvSpPr/>
          <p:nvPr/>
        </p:nvSpPr>
        <p:spPr>
          <a:xfrm>
            <a:off x="0" y="0"/>
            <a:ext cx="9144000" cy="5143500"/>
          </a:xfrm>
          <a:prstGeom prst="rect">
            <a:avLst/>
          </a:prstGeom>
          <a:solidFill>
            <a:srgbClr val="1F1F1F"/>
          </a:solidFill>
          <a:ln/>
        </p:spPr>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00000"/>
          </a:solidFill>
          <a:ln/>
        </p:spPr>
      </p:sp>
      <p:sp>
        <p:nvSpPr>
          <p:cNvPr id="3" name="Shape 1"/>
          <p:cNvSpPr/>
          <p:nvPr/>
        </p:nvSpPr>
        <p:spPr>
          <a:xfrm>
            <a:off x="0" y="0"/>
            <a:ext cx="9144000" cy="5143500"/>
          </a:xfrm>
          <a:prstGeom prst="rect">
            <a:avLst/>
          </a:prstGeom>
          <a:solidFill>
            <a:srgbClr val="1F1F1F"/>
          </a:solidFill>
          <a:ln/>
        </p:spPr>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00000"/>
          </a:solidFill>
          <a:ln/>
        </p:spPr>
      </p:sp>
      <p:sp>
        <p:nvSpPr>
          <p:cNvPr id="3" name="Shape 1"/>
          <p:cNvSpPr/>
          <p:nvPr/>
        </p:nvSpPr>
        <p:spPr>
          <a:xfrm>
            <a:off x="0" y="0"/>
            <a:ext cx="9144000" cy="5143500"/>
          </a:xfrm>
          <a:prstGeom prst="rect">
            <a:avLst/>
          </a:prstGeom>
          <a:solidFill>
            <a:srgbClr val="1F1F1F"/>
          </a:solidFill>
          <a:ln/>
        </p:spPr>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00000"/>
          </a:solidFill>
          <a:ln/>
        </p:spPr>
      </p:sp>
      <p:sp>
        <p:nvSpPr>
          <p:cNvPr id="3" name="Shape 1"/>
          <p:cNvSpPr/>
          <p:nvPr/>
        </p:nvSpPr>
        <p:spPr>
          <a:xfrm>
            <a:off x="0" y="0"/>
            <a:ext cx="9144000" cy="5143500"/>
          </a:xfrm>
          <a:prstGeom prst="rect">
            <a:avLst/>
          </a:prstGeom>
          <a:solidFill>
            <a:srgbClr val="1F1F1F"/>
          </a:solidFill>
          <a:ln/>
        </p:spPr>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00000"/>
          </a:solidFill>
          <a:ln/>
        </p:spPr>
      </p:sp>
      <p:sp>
        <p:nvSpPr>
          <p:cNvPr id="3" name="Shape 1"/>
          <p:cNvSpPr/>
          <p:nvPr/>
        </p:nvSpPr>
        <p:spPr>
          <a:xfrm>
            <a:off x="0" y="0"/>
            <a:ext cx="9144000" cy="5143500"/>
          </a:xfrm>
          <a:prstGeom prst="rect">
            <a:avLst/>
          </a:prstGeom>
          <a:solidFill>
            <a:srgbClr val="1F1F1F"/>
          </a:solidFill>
          <a:ln/>
        </p:spPr>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16.svg"/><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8134" y="-41234"/>
            <a:ext cx="3429000" cy="5143500"/>
          </a:xfrm>
          <a:prstGeom prst="rect">
            <a:avLst/>
          </a:prstGeom>
        </p:spPr>
      </p:pic>
      <p:sp>
        <p:nvSpPr>
          <p:cNvPr id="3" name="Text 0"/>
          <p:cNvSpPr/>
          <p:nvPr/>
        </p:nvSpPr>
        <p:spPr>
          <a:xfrm>
            <a:off x="3838837" y="2223810"/>
            <a:ext cx="4722763" cy="885974"/>
          </a:xfrm>
          <a:prstGeom prst="rect">
            <a:avLst/>
          </a:prstGeom>
          <a:noFill/>
          <a:ln/>
        </p:spPr>
        <p:txBody>
          <a:bodyPr wrap="square" lIns="0" tIns="0" rIns="0" bIns="0" rtlCol="0" anchor="t"/>
          <a:lstStyle/>
          <a:p>
            <a:pPr marL="0" indent="0" algn="ctr">
              <a:lnSpc>
                <a:spcPts val="3450"/>
              </a:lnSpc>
              <a:buNone/>
            </a:pPr>
            <a:r>
              <a:rPr lang="en-US" sz="2750" dirty="0">
                <a:solidFill>
                  <a:srgbClr val="FEFEFE"/>
                </a:solidFill>
                <a:latin typeface="Instrument Sans Medium" pitchFamily="34" charset="0"/>
                <a:ea typeface="Instrument Sans Medium" pitchFamily="34" charset="-122"/>
                <a:cs typeface="Instrument Sans Medium" pitchFamily="34" charset="-120"/>
              </a:rPr>
              <a:t>His First Flight: Conquering the Fear of the Unknown</a:t>
            </a:r>
            <a:endParaRPr lang="en-US" sz="2750" dirty="0"/>
          </a:p>
        </p:txBody>
      </p:sp>
      <p:sp>
        <p:nvSpPr>
          <p:cNvPr id="4" name="Text 1"/>
          <p:cNvSpPr/>
          <p:nvPr/>
        </p:nvSpPr>
        <p:spPr>
          <a:xfrm>
            <a:off x="3838837" y="3461221"/>
            <a:ext cx="4722763" cy="680442"/>
          </a:xfrm>
          <a:prstGeom prst="rect">
            <a:avLst/>
          </a:prstGeom>
          <a:noFill/>
          <a:ln/>
        </p:spPr>
        <p:txBody>
          <a:bodyPr wrap="square" lIns="0" tIns="0" rIns="0" bIns="0" rtlCol="0" anchor="t"/>
          <a:lstStyle/>
          <a:p>
            <a:pPr marL="0" indent="0" algn="ctr">
              <a:lnSpc>
                <a:spcPts val="1750"/>
              </a:lnSpc>
              <a:buNone/>
            </a:pPr>
            <a:r>
              <a:rPr lang="en-US" sz="1100" dirty="0">
                <a:solidFill>
                  <a:srgbClr val="BFBFBF"/>
                </a:solidFill>
                <a:latin typeface="Open Sans" pitchFamily="34" charset="0"/>
                <a:ea typeface="Open Sans" pitchFamily="34" charset="-122"/>
                <a:cs typeface="Open Sans" pitchFamily="34" charset="-120"/>
              </a:rPr>
              <a:t>A timeless tale from Liam O'Flaherty, paralysis to triumph teaches us that courage is not the absence of fear, but the will to act despite it.</a:t>
            </a:r>
            <a:endParaRPr lang="en-US" sz="1100" dirty="0"/>
          </a:p>
        </p:txBody>
      </p:sp>
      <p:pic>
        <p:nvPicPr>
          <p:cNvPr id="8" name="Picture 7">
            <a:extLst>
              <a:ext uri="{FF2B5EF4-FFF2-40B4-BE49-F238E27FC236}">
                <a16:creationId xmlns:a16="http://schemas.microsoft.com/office/drawing/2014/main" id="{8A2C120C-A71C-A519-EA3F-F6C4EDDEC67C}"/>
              </a:ext>
            </a:extLst>
          </p:cNvPr>
          <p:cNvPicPr>
            <a:picLocks noChangeAspect="1"/>
          </p:cNvPicPr>
          <p:nvPr/>
        </p:nvPicPr>
        <p:blipFill>
          <a:blip r:embed="rId4"/>
          <a:stretch>
            <a:fillRect/>
          </a:stretch>
        </p:blipFill>
        <p:spPr>
          <a:xfrm>
            <a:off x="126609" y="-1026058"/>
            <a:ext cx="2954215" cy="2954215"/>
          </a:xfrm>
          <a:prstGeom prst="rect">
            <a:avLst/>
          </a:prstGeom>
        </p:spPr>
      </p:pic>
      <p:sp>
        <p:nvSpPr>
          <p:cNvPr id="9" name="Text 0">
            <a:extLst>
              <a:ext uri="{FF2B5EF4-FFF2-40B4-BE49-F238E27FC236}">
                <a16:creationId xmlns:a16="http://schemas.microsoft.com/office/drawing/2014/main" id="{D7807EAF-01AE-3EF7-9BB0-F82704797C51}"/>
              </a:ext>
            </a:extLst>
          </p:cNvPr>
          <p:cNvSpPr/>
          <p:nvPr/>
        </p:nvSpPr>
        <p:spPr>
          <a:xfrm>
            <a:off x="3752555" y="983580"/>
            <a:ext cx="4895325" cy="885974"/>
          </a:xfrm>
          <a:prstGeom prst="rect">
            <a:avLst/>
          </a:prstGeom>
          <a:noFill/>
          <a:ln/>
        </p:spPr>
        <p:txBody>
          <a:bodyPr wrap="square" lIns="0" tIns="0" rIns="0" bIns="0" rtlCol="0" anchor="t"/>
          <a:lstStyle/>
          <a:p>
            <a:pPr marL="0" indent="0" algn="ctr">
              <a:lnSpc>
                <a:spcPts val="3450"/>
              </a:lnSpc>
              <a:buNone/>
            </a:pPr>
            <a:r>
              <a:rPr lang="en-US" sz="2750" dirty="0">
                <a:solidFill>
                  <a:schemeClr val="accent2">
                    <a:lumMod val="75000"/>
                  </a:schemeClr>
                </a:solidFill>
                <a:latin typeface="Instrument Sans Medium" pitchFamily="34" charset="0"/>
              </a:rPr>
              <a:t>GRADE 10 NCERT – PROSE 3</a:t>
            </a:r>
          </a:p>
          <a:p>
            <a:pPr algn="ctr">
              <a:lnSpc>
                <a:spcPts val="3450"/>
              </a:lnSpc>
            </a:pPr>
            <a:r>
              <a:rPr lang="en-US" sz="2800" dirty="0">
                <a:solidFill>
                  <a:schemeClr val="accent4">
                    <a:lumMod val="60000"/>
                    <a:lumOff val="40000"/>
                  </a:schemeClr>
                </a:solidFill>
              </a:rPr>
              <a:t>His First Flight" by </a:t>
            </a:r>
            <a:r>
              <a:rPr lang="en-US" dirty="0">
                <a:solidFill>
                  <a:schemeClr val="accent4">
                    <a:lumMod val="60000"/>
                    <a:lumOff val="40000"/>
                  </a:schemeClr>
                </a:solidFill>
              </a:rPr>
              <a:t>Liam O'Flaherty</a:t>
            </a:r>
            <a:r>
              <a:rPr lang="en-US" sz="2800" dirty="0">
                <a:solidFill>
                  <a:schemeClr val="accent4">
                    <a:lumMod val="60000"/>
                    <a:lumOff val="40000"/>
                  </a:schemeClr>
                </a:solidFill>
              </a:rPr>
              <a:t> </a:t>
            </a:r>
            <a:endParaRPr lang="en-US" sz="2750" dirty="0">
              <a:solidFill>
                <a:schemeClr val="accent4">
                  <a:lumMod val="60000"/>
                  <a:lumOff val="4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666899"/>
            <a:ext cx="4000723" cy="442987"/>
          </a:xfrm>
          <a:prstGeom prst="rect">
            <a:avLst/>
          </a:prstGeom>
          <a:noFill/>
          <a:ln/>
        </p:spPr>
        <p:txBody>
          <a:bodyPr wrap="none" lIns="0" tIns="0" rIns="0" bIns="0" rtlCol="0" anchor="t"/>
          <a:lstStyle/>
          <a:p>
            <a:pPr marL="0" indent="0" algn="l">
              <a:lnSpc>
                <a:spcPts val="3450"/>
              </a:lnSpc>
              <a:buNone/>
            </a:pPr>
            <a:r>
              <a:rPr lang="en-US" sz="2750" dirty="0">
                <a:solidFill>
                  <a:srgbClr val="FEFEFE"/>
                </a:solidFill>
                <a:latin typeface="Instrument Sans Medium" pitchFamily="34" charset="0"/>
                <a:ea typeface="Instrument Sans Medium" pitchFamily="34" charset="-122"/>
                <a:cs typeface="Instrument Sans Medium" pitchFamily="34" charset="-120"/>
              </a:rPr>
              <a:t>The Triumph of Courage</a:t>
            </a:r>
            <a:endParaRPr lang="en-US" sz="2750" dirty="0"/>
          </a:p>
        </p:txBody>
      </p:sp>
      <p:sp>
        <p:nvSpPr>
          <p:cNvPr id="4" name="Text 1"/>
          <p:cNvSpPr/>
          <p:nvPr/>
        </p:nvSpPr>
        <p:spPr>
          <a:xfrm>
            <a:off x="3925119" y="1322487"/>
            <a:ext cx="4722763" cy="453628"/>
          </a:xfrm>
          <a:prstGeom prst="rect">
            <a:avLst/>
          </a:prstGeom>
          <a:noFill/>
          <a:ln/>
        </p:spPr>
        <p:txBody>
          <a:bodyPr wrap="square" lIns="0" tIns="0" rIns="0" bIns="0" rtlCol="0" anchor="t"/>
          <a:lstStyle/>
          <a:p>
            <a:pPr marL="0" indent="0" algn="ctr">
              <a:lnSpc>
                <a:spcPts val="1750"/>
              </a:lnSpc>
              <a:buNone/>
            </a:pPr>
            <a:r>
              <a:rPr lang="en-US" sz="1100" dirty="0">
                <a:solidFill>
                  <a:srgbClr val="BFBFBF"/>
                </a:solidFill>
                <a:latin typeface="Open Sans" pitchFamily="34" charset="0"/>
                <a:ea typeface="Open Sans" pitchFamily="34" charset="-122"/>
                <a:cs typeface="Open Sans" pitchFamily="34" charset="-120"/>
              </a:rPr>
              <a:t>The young seagull's journey from the ledge to the open sky is a powerful reminder — </a:t>
            </a:r>
            <a:r>
              <a:rPr lang="en-US" sz="1100" b="1" dirty="0">
                <a:solidFill>
                  <a:srgbClr val="BFBFBF"/>
                </a:solidFill>
                <a:latin typeface="Open Sans" pitchFamily="34" charset="0"/>
                <a:ea typeface="Open Sans" pitchFamily="34" charset="-122"/>
                <a:cs typeface="Open Sans" pitchFamily="34" charset="-120"/>
              </a:rPr>
              <a:t>fear is not a wall, it is a threshold</a:t>
            </a:r>
            <a:r>
              <a:rPr lang="en-US" sz="1100" dirty="0">
                <a:solidFill>
                  <a:srgbClr val="BFBFBF"/>
                </a:solidFill>
                <a:latin typeface="Open Sans" pitchFamily="34" charset="0"/>
                <a:ea typeface="Open Sans" pitchFamily="34" charset="-122"/>
                <a:cs typeface="Open Sans" pitchFamily="34" charset="-120"/>
              </a:rPr>
              <a:t>.</a:t>
            </a:r>
            <a:endParaRPr lang="en-US" sz="1100" dirty="0"/>
          </a:p>
        </p:txBody>
      </p:sp>
      <p:sp>
        <p:nvSpPr>
          <p:cNvPr id="5" name="Shape 2"/>
          <p:cNvSpPr/>
          <p:nvPr/>
        </p:nvSpPr>
        <p:spPr>
          <a:xfrm>
            <a:off x="3925119" y="1935584"/>
            <a:ext cx="4722763" cy="2540943"/>
          </a:xfrm>
          <a:prstGeom prst="roundRect">
            <a:avLst>
              <a:gd name="adj" fmla="val 837"/>
            </a:avLst>
          </a:prstGeom>
          <a:solidFill>
            <a:srgbClr val="3E3E3E"/>
          </a:solidFill>
          <a:ln/>
        </p:spPr>
      </p:sp>
      <p:sp>
        <p:nvSpPr>
          <p:cNvPr id="6" name="Shape 3"/>
          <p:cNvSpPr/>
          <p:nvPr/>
        </p:nvSpPr>
        <p:spPr>
          <a:xfrm>
            <a:off x="3925119" y="1935584"/>
            <a:ext cx="2361381" cy="1497285"/>
          </a:xfrm>
          <a:prstGeom prst="roundRect">
            <a:avLst>
              <a:gd name="adj" fmla="val 1420"/>
            </a:avLst>
          </a:prstGeom>
          <a:solidFill>
            <a:srgbClr val="3E3E3E"/>
          </a:solidFill>
          <a:ln/>
        </p:spPr>
      </p:sp>
      <p:sp>
        <p:nvSpPr>
          <p:cNvPr id="7" name="Text 4"/>
          <p:cNvSpPr/>
          <p:nvPr/>
        </p:nvSpPr>
        <p:spPr>
          <a:xfrm>
            <a:off x="4066877" y="2077343"/>
            <a:ext cx="1772022" cy="221456"/>
          </a:xfrm>
          <a:prstGeom prst="rect">
            <a:avLst/>
          </a:prstGeom>
          <a:noFill/>
          <a:ln/>
        </p:spPr>
        <p:txBody>
          <a:bodyPr wrap="none" lIns="0" tIns="0" rIns="0" bIns="0" rtlCol="0" anchor="t"/>
          <a:lstStyle/>
          <a:p>
            <a:pPr marL="0" indent="0" algn="l">
              <a:lnSpc>
                <a:spcPts val="1700"/>
              </a:lnSpc>
              <a:buNone/>
            </a:pPr>
            <a:r>
              <a:rPr lang="en-US" sz="1350" dirty="0">
                <a:solidFill>
                  <a:srgbClr val="BFBFBF"/>
                </a:solidFill>
                <a:latin typeface="Instrument Sans Medium" pitchFamily="34" charset="0"/>
                <a:ea typeface="Instrument Sans Medium" pitchFamily="34" charset="-122"/>
                <a:cs typeface="Instrument Sans Medium" pitchFamily="34" charset="-120"/>
              </a:rPr>
              <a:t>The Lesson</a:t>
            </a:r>
            <a:endParaRPr lang="en-US" sz="1350" dirty="0"/>
          </a:p>
        </p:txBody>
      </p:sp>
      <p:sp>
        <p:nvSpPr>
          <p:cNvPr id="8" name="Text 5"/>
          <p:cNvSpPr/>
          <p:nvPr/>
        </p:nvSpPr>
        <p:spPr>
          <a:xfrm>
            <a:off x="4066877" y="2383854"/>
            <a:ext cx="2077864" cy="907256"/>
          </a:xfrm>
          <a:prstGeom prst="rect">
            <a:avLst/>
          </a:prstGeom>
          <a:noFill/>
          <a:ln/>
        </p:spPr>
        <p:txBody>
          <a:bodyPr wrap="square" lIns="0" tIns="0" rIns="0" bIns="0" rtlCol="0" anchor="t"/>
          <a:lstStyle/>
          <a:p>
            <a:pPr marL="0" indent="0" algn="l">
              <a:lnSpc>
                <a:spcPts val="1750"/>
              </a:lnSpc>
              <a:buNone/>
            </a:pPr>
            <a:r>
              <a:rPr lang="en-US" sz="1100" dirty="0">
                <a:solidFill>
                  <a:srgbClr val="BFBFBF"/>
                </a:solidFill>
                <a:latin typeface="Open Sans" pitchFamily="34" charset="0"/>
                <a:ea typeface="Open Sans" pitchFamily="34" charset="-122"/>
                <a:cs typeface="Open Sans" pitchFamily="34" charset="-120"/>
              </a:rPr>
              <a:t>Fear is conquered not by thinking, but by doing — by that one brave, impulsive act of leaping forward.</a:t>
            </a:r>
            <a:endParaRPr lang="en-US" sz="1100" dirty="0"/>
          </a:p>
        </p:txBody>
      </p:sp>
      <p:sp>
        <p:nvSpPr>
          <p:cNvPr id="9" name="Shape 6"/>
          <p:cNvSpPr/>
          <p:nvPr/>
        </p:nvSpPr>
        <p:spPr>
          <a:xfrm>
            <a:off x="6286500" y="1935584"/>
            <a:ext cx="2361381" cy="1497285"/>
          </a:xfrm>
          <a:prstGeom prst="rect">
            <a:avLst/>
          </a:prstGeom>
          <a:solidFill>
            <a:srgbClr val="3E3E3E"/>
          </a:solidFill>
          <a:ln/>
        </p:spPr>
      </p:sp>
      <p:sp>
        <p:nvSpPr>
          <p:cNvPr id="10" name="Shape 7"/>
          <p:cNvSpPr/>
          <p:nvPr/>
        </p:nvSpPr>
        <p:spPr>
          <a:xfrm>
            <a:off x="6286500" y="1935584"/>
            <a:ext cx="19050" cy="1497285"/>
          </a:xfrm>
          <a:prstGeom prst="roundRect">
            <a:avLst>
              <a:gd name="adj" fmla="val 111628"/>
            </a:avLst>
          </a:prstGeom>
          <a:solidFill>
            <a:srgbClr val="575757"/>
          </a:solidFill>
          <a:ln/>
        </p:spPr>
      </p:sp>
      <p:sp>
        <p:nvSpPr>
          <p:cNvPr id="11" name="Text 8"/>
          <p:cNvSpPr/>
          <p:nvPr/>
        </p:nvSpPr>
        <p:spPr>
          <a:xfrm>
            <a:off x="6428259" y="2077343"/>
            <a:ext cx="1772022" cy="221456"/>
          </a:xfrm>
          <a:prstGeom prst="rect">
            <a:avLst/>
          </a:prstGeom>
          <a:noFill/>
          <a:ln/>
        </p:spPr>
        <p:txBody>
          <a:bodyPr wrap="none" lIns="0" tIns="0" rIns="0" bIns="0" rtlCol="0" anchor="t"/>
          <a:lstStyle/>
          <a:p>
            <a:pPr marL="0" indent="0" algn="l">
              <a:lnSpc>
                <a:spcPts val="1700"/>
              </a:lnSpc>
              <a:buNone/>
            </a:pPr>
            <a:r>
              <a:rPr lang="en-US" sz="1350" dirty="0">
                <a:solidFill>
                  <a:srgbClr val="BFBFBF"/>
                </a:solidFill>
                <a:latin typeface="Instrument Sans Medium" pitchFamily="34" charset="0"/>
                <a:ea typeface="Instrument Sans Medium" pitchFamily="34" charset="-122"/>
                <a:cs typeface="Instrument Sans Medium" pitchFamily="34" charset="-120"/>
              </a:rPr>
              <a:t>The Push</a:t>
            </a:r>
            <a:endParaRPr lang="en-US" sz="1350" dirty="0"/>
          </a:p>
        </p:txBody>
      </p:sp>
      <p:sp>
        <p:nvSpPr>
          <p:cNvPr id="12" name="Text 9"/>
          <p:cNvSpPr/>
          <p:nvPr/>
        </p:nvSpPr>
        <p:spPr>
          <a:xfrm>
            <a:off x="6428259" y="2383854"/>
            <a:ext cx="2077864" cy="907256"/>
          </a:xfrm>
          <a:prstGeom prst="rect">
            <a:avLst/>
          </a:prstGeom>
          <a:noFill/>
          <a:ln/>
        </p:spPr>
        <p:txBody>
          <a:bodyPr wrap="square" lIns="0" tIns="0" rIns="0" bIns="0" rtlCol="0" anchor="t"/>
          <a:lstStyle/>
          <a:p>
            <a:pPr marL="0" indent="0" algn="l">
              <a:lnSpc>
                <a:spcPts val="1750"/>
              </a:lnSpc>
              <a:buNone/>
            </a:pPr>
            <a:r>
              <a:rPr lang="en-US" sz="1100" dirty="0">
                <a:solidFill>
                  <a:srgbClr val="BFBFBF"/>
                </a:solidFill>
                <a:latin typeface="Open Sans" pitchFamily="34" charset="0"/>
                <a:ea typeface="Open Sans" pitchFamily="34" charset="-122"/>
                <a:cs typeface="Open Sans" pitchFamily="34" charset="-120"/>
              </a:rPr>
              <a:t>Sometimes we need hunger — a deadline, a challenge, a crisis — to force us past our hesitation.</a:t>
            </a:r>
            <a:endParaRPr lang="en-US" sz="1100" dirty="0"/>
          </a:p>
        </p:txBody>
      </p:sp>
      <p:sp>
        <p:nvSpPr>
          <p:cNvPr id="13" name="Shape 10"/>
          <p:cNvSpPr/>
          <p:nvPr/>
        </p:nvSpPr>
        <p:spPr>
          <a:xfrm>
            <a:off x="3925119" y="3432870"/>
            <a:ext cx="4722763" cy="1043657"/>
          </a:xfrm>
          <a:prstGeom prst="rect">
            <a:avLst/>
          </a:prstGeom>
          <a:solidFill>
            <a:srgbClr val="3E3E3E"/>
          </a:solidFill>
          <a:ln/>
        </p:spPr>
      </p:sp>
      <p:sp>
        <p:nvSpPr>
          <p:cNvPr id="14" name="Shape 11"/>
          <p:cNvSpPr/>
          <p:nvPr/>
        </p:nvSpPr>
        <p:spPr>
          <a:xfrm>
            <a:off x="3925119" y="3432870"/>
            <a:ext cx="4722763" cy="19050"/>
          </a:xfrm>
          <a:prstGeom prst="roundRect">
            <a:avLst>
              <a:gd name="adj" fmla="val 111628"/>
            </a:avLst>
          </a:prstGeom>
          <a:solidFill>
            <a:srgbClr val="575757"/>
          </a:solidFill>
          <a:ln/>
        </p:spPr>
      </p:sp>
      <p:sp>
        <p:nvSpPr>
          <p:cNvPr id="15" name="Text 12"/>
          <p:cNvSpPr/>
          <p:nvPr/>
        </p:nvSpPr>
        <p:spPr>
          <a:xfrm>
            <a:off x="4066877" y="3574628"/>
            <a:ext cx="1772022" cy="221456"/>
          </a:xfrm>
          <a:prstGeom prst="rect">
            <a:avLst/>
          </a:prstGeom>
          <a:noFill/>
          <a:ln/>
        </p:spPr>
        <p:txBody>
          <a:bodyPr wrap="none" lIns="0" tIns="0" rIns="0" bIns="0" rtlCol="0" anchor="t"/>
          <a:lstStyle/>
          <a:p>
            <a:pPr marL="0" indent="0" algn="l">
              <a:lnSpc>
                <a:spcPts val="1700"/>
              </a:lnSpc>
              <a:buNone/>
            </a:pPr>
            <a:r>
              <a:rPr lang="en-US" sz="1350" dirty="0">
                <a:solidFill>
                  <a:srgbClr val="BFBFBF"/>
                </a:solidFill>
                <a:latin typeface="Instrument Sans Medium" pitchFamily="34" charset="0"/>
                <a:ea typeface="Instrument Sans Medium" pitchFamily="34" charset="-122"/>
                <a:cs typeface="Instrument Sans Medium" pitchFamily="34" charset="-120"/>
              </a:rPr>
              <a:t>The Reward</a:t>
            </a:r>
            <a:endParaRPr lang="en-US" sz="1350" dirty="0"/>
          </a:p>
        </p:txBody>
      </p:sp>
      <p:sp>
        <p:nvSpPr>
          <p:cNvPr id="16" name="Text 13"/>
          <p:cNvSpPr/>
          <p:nvPr/>
        </p:nvSpPr>
        <p:spPr>
          <a:xfrm>
            <a:off x="4066877" y="3881140"/>
            <a:ext cx="4439245" cy="453628"/>
          </a:xfrm>
          <a:prstGeom prst="rect">
            <a:avLst/>
          </a:prstGeom>
          <a:noFill/>
          <a:ln/>
        </p:spPr>
        <p:txBody>
          <a:bodyPr wrap="square" lIns="0" tIns="0" rIns="0" bIns="0" rtlCol="0" anchor="t"/>
          <a:lstStyle/>
          <a:p>
            <a:pPr marL="0" indent="0" algn="l">
              <a:lnSpc>
                <a:spcPts val="1750"/>
              </a:lnSpc>
              <a:buNone/>
            </a:pPr>
            <a:r>
              <a:rPr lang="en-US" sz="1100" dirty="0">
                <a:solidFill>
                  <a:srgbClr val="BFBFBF"/>
                </a:solidFill>
                <a:latin typeface="Open Sans" pitchFamily="34" charset="0"/>
                <a:ea typeface="Open Sans" pitchFamily="34" charset="-122"/>
                <a:cs typeface="Open Sans" pitchFamily="34" charset="-120"/>
              </a:rPr>
              <a:t>On the other side of fear lies the sky — vast, exhilarating, and always waiting for those who dare to fly.</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72901" y="384944"/>
            <a:ext cx="4245397" cy="422300"/>
          </a:xfrm>
          <a:prstGeom prst="rect">
            <a:avLst/>
          </a:prstGeom>
          <a:noFill/>
          <a:ln/>
        </p:spPr>
        <p:txBody>
          <a:bodyPr wrap="none" lIns="0" tIns="0" rIns="0" bIns="0" rtlCol="0" anchor="t"/>
          <a:lstStyle/>
          <a:p>
            <a:pPr marL="0" indent="0" algn="l">
              <a:lnSpc>
                <a:spcPts val="3300"/>
              </a:lnSpc>
              <a:buNone/>
            </a:pPr>
            <a:r>
              <a:rPr lang="en-US" sz="2650" dirty="0">
                <a:solidFill>
                  <a:srgbClr val="FEFEFE"/>
                </a:solidFill>
                <a:latin typeface="Instrument Sans Medium" pitchFamily="34" charset="0"/>
                <a:ea typeface="Instrument Sans Medium" pitchFamily="34" charset="-122"/>
                <a:cs typeface="Instrument Sans Medium" pitchFamily="34" charset="-120"/>
              </a:rPr>
              <a:t>The Ledge: A World of Fear</a:t>
            </a:r>
            <a:endParaRPr lang="en-US" sz="2650" dirty="0"/>
          </a:p>
        </p:txBody>
      </p:sp>
      <p:sp>
        <p:nvSpPr>
          <p:cNvPr id="3" name="Text 1"/>
          <p:cNvSpPr/>
          <p:nvPr/>
        </p:nvSpPr>
        <p:spPr>
          <a:xfrm>
            <a:off x="472901" y="1116285"/>
            <a:ext cx="3934271" cy="1055563"/>
          </a:xfrm>
          <a:prstGeom prst="rect">
            <a:avLst/>
          </a:prstGeom>
          <a:noFill/>
          <a:ln/>
        </p:spPr>
        <p:txBody>
          <a:bodyPr wrap="square" lIns="0" tIns="0" rIns="0" bIns="0" rtlCol="0" anchor="t"/>
          <a:lstStyle/>
          <a:p>
            <a:pPr marL="0" indent="0" algn="l">
              <a:lnSpc>
                <a:spcPts val="1650"/>
              </a:lnSpc>
              <a:buNone/>
            </a:pPr>
            <a:r>
              <a:rPr lang="en-US" sz="1050" dirty="0">
                <a:solidFill>
                  <a:srgbClr val="BFBFBF"/>
                </a:solidFill>
                <a:latin typeface="Open Sans" pitchFamily="34" charset="0"/>
                <a:ea typeface="Open Sans" pitchFamily="34" charset="-122"/>
                <a:cs typeface="Open Sans" pitchFamily="34" charset="-120"/>
              </a:rPr>
              <a:t>The young seagull stood frozen at the edge of a towering cliff, staring into the vast, terrifying expanse of the sea below. While his brothers and sisters had already taken flight, he alone remained — unable to take that first, decisive step into the open air.</a:t>
            </a:r>
            <a:endParaRPr lang="en-US" sz="1050" dirty="0"/>
          </a:p>
        </p:txBody>
      </p:sp>
      <p:sp>
        <p:nvSpPr>
          <p:cNvPr id="4" name="Shape 2"/>
          <p:cNvSpPr/>
          <p:nvPr/>
        </p:nvSpPr>
        <p:spPr>
          <a:xfrm>
            <a:off x="472901" y="2316733"/>
            <a:ext cx="3934271" cy="979140"/>
          </a:xfrm>
          <a:prstGeom prst="roundRect">
            <a:avLst>
              <a:gd name="adj" fmla="val 2070"/>
            </a:avLst>
          </a:prstGeom>
          <a:solidFill>
            <a:srgbClr val="4B3F02"/>
          </a:solidFill>
          <a:ln/>
        </p:spPr>
      </p:sp>
      <p:pic>
        <p:nvPicPr>
          <p:cNvPr id="5" name="Image 0" descr="preencoded.png"/>
          <p:cNvPicPr>
            <a:picLocks noChangeAspect="1"/>
          </p:cNvPicPr>
          <p:nvPr/>
        </p:nvPicPr>
        <p:blipFill>
          <a:blip r:embed="rId3"/>
          <a:stretch>
            <a:fillRect/>
          </a:stretch>
        </p:blipFill>
        <p:spPr>
          <a:xfrm>
            <a:off x="607963" y="2524423"/>
            <a:ext cx="168846" cy="135062"/>
          </a:xfrm>
          <a:prstGeom prst="rect">
            <a:avLst/>
          </a:prstGeom>
        </p:spPr>
      </p:pic>
      <p:sp>
        <p:nvSpPr>
          <p:cNvPr id="6" name="Text 3"/>
          <p:cNvSpPr/>
          <p:nvPr/>
        </p:nvSpPr>
        <p:spPr>
          <a:xfrm>
            <a:off x="911870" y="2479179"/>
            <a:ext cx="3360241" cy="633338"/>
          </a:xfrm>
          <a:prstGeom prst="rect">
            <a:avLst/>
          </a:prstGeom>
          <a:noFill/>
          <a:ln/>
        </p:spPr>
        <p:txBody>
          <a:bodyPr wrap="square" lIns="0" tIns="0" rIns="0" bIns="0" rtlCol="0" anchor="t"/>
          <a:lstStyle/>
          <a:p>
            <a:pPr marL="0" indent="0" algn="l">
              <a:lnSpc>
                <a:spcPts val="1650"/>
              </a:lnSpc>
              <a:buNone/>
            </a:pPr>
            <a:r>
              <a:rPr lang="en-US" sz="1050" dirty="0">
                <a:solidFill>
                  <a:srgbClr val="FFFFFF"/>
                </a:solidFill>
                <a:latin typeface="Open Sans" pitchFamily="34" charset="0"/>
                <a:ea typeface="Open Sans" pitchFamily="34" charset="-122"/>
                <a:cs typeface="Open Sans" pitchFamily="34" charset="-120"/>
              </a:rPr>
              <a:t>His wings, though fully grown, felt heavy and useless — tools of freedom that had become a source of dread.</a:t>
            </a:r>
            <a:endParaRPr lang="en-US" sz="1050" dirty="0"/>
          </a:p>
        </p:txBody>
      </p:sp>
      <p:sp>
        <p:nvSpPr>
          <p:cNvPr id="7" name="Shape 4"/>
          <p:cNvSpPr/>
          <p:nvPr/>
        </p:nvSpPr>
        <p:spPr>
          <a:xfrm>
            <a:off x="4741590" y="1145307"/>
            <a:ext cx="3934271" cy="1070297"/>
          </a:xfrm>
          <a:prstGeom prst="roundRect">
            <a:avLst>
              <a:gd name="adj" fmla="val 8543"/>
            </a:avLst>
          </a:prstGeom>
          <a:solidFill>
            <a:srgbClr val="1F1F1F"/>
          </a:solidFill>
          <a:ln w="19050">
            <a:solidFill>
              <a:srgbClr val="575757"/>
            </a:solidFill>
            <a:prstDash val="solid"/>
          </a:ln>
        </p:spPr>
      </p:sp>
      <p:sp>
        <p:nvSpPr>
          <p:cNvPr id="8" name="Shape 5"/>
          <p:cNvSpPr/>
          <p:nvPr/>
        </p:nvSpPr>
        <p:spPr>
          <a:xfrm>
            <a:off x="4722540" y="1145307"/>
            <a:ext cx="76200" cy="1070297"/>
          </a:xfrm>
          <a:prstGeom prst="roundRect">
            <a:avLst>
              <a:gd name="adj" fmla="val 26599"/>
            </a:avLst>
          </a:prstGeom>
          <a:solidFill>
            <a:srgbClr val="F5F547"/>
          </a:solidFill>
          <a:ln/>
        </p:spPr>
      </p:sp>
      <p:sp>
        <p:nvSpPr>
          <p:cNvPr id="9" name="Text 6"/>
          <p:cNvSpPr/>
          <p:nvPr/>
        </p:nvSpPr>
        <p:spPr>
          <a:xfrm>
            <a:off x="4952851" y="1299418"/>
            <a:ext cx="1688976" cy="211113"/>
          </a:xfrm>
          <a:prstGeom prst="rect">
            <a:avLst/>
          </a:prstGeom>
          <a:noFill/>
          <a:ln/>
        </p:spPr>
        <p:txBody>
          <a:bodyPr wrap="none" lIns="0" tIns="0" rIns="0" bIns="0" rtlCol="0" anchor="t"/>
          <a:lstStyle/>
          <a:p>
            <a:pPr marL="0" indent="0" algn="l">
              <a:lnSpc>
                <a:spcPts val="1650"/>
              </a:lnSpc>
              <a:buNone/>
            </a:pPr>
            <a:r>
              <a:rPr lang="en-US" sz="1300" dirty="0">
                <a:solidFill>
                  <a:srgbClr val="BFBFBF"/>
                </a:solidFill>
                <a:latin typeface="Instrument Sans Medium" pitchFamily="34" charset="0"/>
                <a:ea typeface="Instrument Sans Medium" pitchFamily="34" charset="-122"/>
                <a:cs typeface="Instrument Sans Medium" pitchFamily="34" charset="-120"/>
              </a:rPr>
              <a:t>The Setting</a:t>
            </a:r>
            <a:endParaRPr lang="en-US" sz="1300" dirty="0"/>
          </a:p>
        </p:txBody>
      </p:sp>
      <p:sp>
        <p:nvSpPr>
          <p:cNvPr id="10" name="Text 7"/>
          <p:cNvSpPr/>
          <p:nvPr/>
        </p:nvSpPr>
        <p:spPr>
          <a:xfrm>
            <a:off x="4952851" y="1639267"/>
            <a:ext cx="3568898" cy="422225"/>
          </a:xfrm>
          <a:prstGeom prst="rect">
            <a:avLst/>
          </a:prstGeom>
          <a:noFill/>
          <a:ln/>
        </p:spPr>
        <p:txBody>
          <a:bodyPr wrap="square" lIns="0" tIns="0" rIns="0" bIns="0" rtlCol="0" anchor="t"/>
          <a:lstStyle/>
          <a:p>
            <a:pPr marL="0" indent="0" algn="l">
              <a:lnSpc>
                <a:spcPts val="1650"/>
              </a:lnSpc>
              <a:buNone/>
            </a:pPr>
            <a:r>
              <a:rPr lang="en-US" sz="1050" dirty="0">
                <a:solidFill>
                  <a:srgbClr val="BFBFBF"/>
                </a:solidFill>
                <a:latin typeface="Open Sans" pitchFamily="34" charset="0"/>
                <a:ea typeface="Open Sans" pitchFamily="34" charset="-122"/>
                <a:cs typeface="Open Sans" pitchFamily="34" charset="-120"/>
              </a:rPr>
              <a:t>A high, narrow ledge on a steep cliff overlooking the Atlantic Ocean</a:t>
            </a:r>
            <a:endParaRPr lang="en-US" sz="1050" dirty="0"/>
          </a:p>
        </p:txBody>
      </p:sp>
      <p:sp>
        <p:nvSpPr>
          <p:cNvPr id="11" name="Shape 8"/>
          <p:cNvSpPr/>
          <p:nvPr/>
        </p:nvSpPr>
        <p:spPr>
          <a:xfrm>
            <a:off x="4741590" y="2344341"/>
            <a:ext cx="3934271" cy="1070297"/>
          </a:xfrm>
          <a:prstGeom prst="roundRect">
            <a:avLst>
              <a:gd name="adj" fmla="val 8543"/>
            </a:avLst>
          </a:prstGeom>
          <a:solidFill>
            <a:srgbClr val="1F1F1F"/>
          </a:solidFill>
          <a:ln w="19050">
            <a:solidFill>
              <a:srgbClr val="575757"/>
            </a:solidFill>
            <a:prstDash val="solid"/>
          </a:ln>
        </p:spPr>
      </p:sp>
      <p:sp>
        <p:nvSpPr>
          <p:cNvPr id="12" name="Shape 9"/>
          <p:cNvSpPr/>
          <p:nvPr/>
        </p:nvSpPr>
        <p:spPr>
          <a:xfrm>
            <a:off x="4722540" y="2344341"/>
            <a:ext cx="76200" cy="1070297"/>
          </a:xfrm>
          <a:prstGeom prst="roundRect">
            <a:avLst>
              <a:gd name="adj" fmla="val 26599"/>
            </a:avLst>
          </a:prstGeom>
          <a:solidFill>
            <a:srgbClr val="F5F547"/>
          </a:solidFill>
          <a:ln/>
        </p:spPr>
      </p:sp>
      <p:sp>
        <p:nvSpPr>
          <p:cNvPr id="13" name="Text 10"/>
          <p:cNvSpPr/>
          <p:nvPr/>
        </p:nvSpPr>
        <p:spPr>
          <a:xfrm>
            <a:off x="4952851" y="2498452"/>
            <a:ext cx="1688976" cy="211113"/>
          </a:xfrm>
          <a:prstGeom prst="rect">
            <a:avLst/>
          </a:prstGeom>
          <a:noFill/>
          <a:ln/>
        </p:spPr>
        <p:txBody>
          <a:bodyPr wrap="none" lIns="0" tIns="0" rIns="0" bIns="0" rtlCol="0" anchor="t"/>
          <a:lstStyle/>
          <a:p>
            <a:pPr marL="0" indent="0" algn="l">
              <a:lnSpc>
                <a:spcPts val="1650"/>
              </a:lnSpc>
              <a:buNone/>
            </a:pPr>
            <a:r>
              <a:rPr lang="en-US" sz="1300" dirty="0">
                <a:solidFill>
                  <a:srgbClr val="BFBFBF"/>
                </a:solidFill>
                <a:latin typeface="Instrument Sans Medium" pitchFamily="34" charset="0"/>
                <a:ea typeface="Instrument Sans Medium" pitchFamily="34" charset="-122"/>
                <a:cs typeface="Instrument Sans Medium" pitchFamily="34" charset="-120"/>
              </a:rPr>
              <a:t>The Problem</a:t>
            </a:r>
            <a:endParaRPr lang="en-US" sz="1300" dirty="0"/>
          </a:p>
        </p:txBody>
      </p:sp>
      <p:sp>
        <p:nvSpPr>
          <p:cNvPr id="14" name="Text 11"/>
          <p:cNvSpPr/>
          <p:nvPr/>
        </p:nvSpPr>
        <p:spPr>
          <a:xfrm>
            <a:off x="4952851" y="2838301"/>
            <a:ext cx="3568898" cy="422225"/>
          </a:xfrm>
          <a:prstGeom prst="rect">
            <a:avLst/>
          </a:prstGeom>
          <a:noFill/>
          <a:ln/>
        </p:spPr>
        <p:txBody>
          <a:bodyPr wrap="square" lIns="0" tIns="0" rIns="0" bIns="0" rtlCol="0" anchor="t"/>
          <a:lstStyle/>
          <a:p>
            <a:pPr marL="0" indent="0" algn="l">
              <a:lnSpc>
                <a:spcPts val="1650"/>
              </a:lnSpc>
              <a:buNone/>
            </a:pPr>
            <a:r>
              <a:rPr lang="en-US" sz="1050" dirty="0">
                <a:solidFill>
                  <a:srgbClr val="BFBFBF"/>
                </a:solidFill>
                <a:latin typeface="Open Sans" pitchFamily="34" charset="0"/>
                <a:ea typeface="Open Sans" pitchFamily="34" charset="-122"/>
                <a:cs typeface="Open Sans" pitchFamily="34" charset="-120"/>
              </a:rPr>
              <a:t>Paralyzed by the sheer drop — convinced his wings would never hold him up</a:t>
            </a:r>
            <a:endParaRPr lang="en-US" sz="1050" dirty="0"/>
          </a:p>
        </p:txBody>
      </p:sp>
      <p:sp>
        <p:nvSpPr>
          <p:cNvPr id="15" name="Shape 12"/>
          <p:cNvSpPr/>
          <p:nvPr/>
        </p:nvSpPr>
        <p:spPr>
          <a:xfrm>
            <a:off x="4741590" y="3543374"/>
            <a:ext cx="3934271" cy="1070297"/>
          </a:xfrm>
          <a:prstGeom prst="roundRect">
            <a:avLst>
              <a:gd name="adj" fmla="val 8543"/>
            </a:avLst>
          </a:prstGeom>
          <a:solidFill>
            <a:srgbClr val="1F1F1F"/>
          </a:solidFill>
          <a:ln w="19050">
            <a:solidFill>
              <a:srgbClr val="575757"/>
            </a:solidFill>
            <a:prstDash val="solid"/>
          </a:ln>
        </p:spPr>
      </p:sp>
      <p:sp>
        <p:nvSpPr>
          <p:cNvPr id="16" name="Shape 13"/>
          <p:cNvSpPr/>
          <p:nvPr/>
        </p:nvSpPr>
        <p:spPr>
          <a:xfrm>
            <a:off x="4722540" y="3543374"/>
            <a:ext cx="76200" cy="1070297"/>
          </a:xfrm>
          <a:prstGeom prst="roundRect">
            <a:avLst>
              <a:gd name="adj" fmla="val 26599"/>
            </a:avLst>
          </a:prstGeom>
          <a:solidFill>
            <a:srgbClr val="F5F547"/>
          </a:solidFill>
          <a:ln/>
        </p:spPr>
      </p:sp>
      <p:sp>
        <p:nvSpPr>
          <p:cNvPr id="17" name="Text 14"/>
          <p:cNvSpPr/>
          <p:nvPr/>
        </p:nvSpPr>
        <p:spPr>
          <a:xfrm>
            <a:off x="4952851" y="3697486"/>
            <a:ext cx="1688976" cy="211113"/>
          </a:xfrm>
          <a:prstGeom prst="rect">
            <a:avLst/>
          </a:prstGeom>
          <a:noFill/>
          <a:ln/>
        </p:spPr>
        <p:txBody>
          <a:bodyPr wrap="none" lIns="0" tIns="0" rIns="0" bIns="0" rtlCol="0" anchor="t"/>
          <a:lstStyle/>
          <a:p>
            <a:pPr marL="0" indent="0" algn="l">
              <a:lnSpc>
                <a:spcPts val="1650"/>
              </a:lnSpc>
              <a:buNone/>
            </a:pPr>
            <a:r>
              <a:rPr lang="en-US" sz="1300" dirty="0">
                <a:solidFill>
                  <a:srgbClr val="BFBFBF"/>
                </a:solidFill>
                <a:latin typeface="Instrument Sans Medium" pitchFamily="34" charset="0"/>
                <a:ea typeface="Instrument Sans Medium" pitchFamily="34" charset="-122"/>
                <a:cs typeface="Instrument Sans Medium" pitchFamily="34" charset="-120"/>
              </a:rPr>
              <a:t>The Irony</a:t>
            </a:r>
            <a:endParaRPr lang="en-US" sz="1300" dirty="0"/>
          </a:p>
        </p:txBody>
      </p:sp>
      <p:sp>
        <p:nvSpPr>
          <p:cNvPr id="18" name="Text 15"/>
          <p:cNvSpPr/>
          <p:nvPr/>
        </p:nvSpPr>
        <p:spPr>
          <a:xfrm>
            <a:off x="4952851" y="4037335"/>
            <a:ext cx="3568898" cy="422225"/>
          </a:xfrm>
          <a:prstGeom prst="rect">
            <a:avLst/>
          </a:prstGeom>
          <a:noFill/>
          <a:ln/>
        </p:spPr>
        <p:txBody>
          <a:bodyPr wrap="square" lIns="0" tIns="0" rIns="0" bIns="0" rtlCol="0" anchor="t"/>
          <a:lstStyle/>
          <a:p>
            <a:pPr marL="0" indent="0" algn="l">
              <a:lnSpc>
                <a:spcPts val="1650"/>
              </a:lnSpc>
              <a:buNone/>
            </a:pPr>
            <a:r>
              <a:rPr lang="en-US" sz="1050" dirty="0">
                <a:solidFill>
                  <a:srgbClr val="BFBFBF"/>
                </a:solidFill>
                <a:latin typeface="Open Sans" pitchFamily="34" charset="0"/>
                <a:ea typeface="Open Sans" pitchFamily="34" charset="-122"/>
                <a:cs typeface="Open Sans" pitchFamily="34" charset="-120"/>
              </a:rPr>
              <a:t>He was a seagull — born to fly — yet fear made the sky feel impossible</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854050"/>
            <a:ext cx="6919243" cy="442987"/>
          </a:xfrm>
          <a:prstGeom prst="rect">
            <a:avLst/>
          </a:prstGeom>
          <a:noFill/>
          <a:ln/>
        </p:spPr>
        <p:txBody>
          <a:bodyPr wrap="none" lIns="0" tIns="0" rIns="0" bIns="0" rtlCol="0" anchor="t"/>
          <a:lstStyle/>
          <a:p>
            <a:pPr marL="0" indent="0" algn="l">
              <a:lnSpc>
                <a:spcPts val="3450"/>
              </a:lnSpc>
              <a:buNone/>
            </a:pPr>
            <a:r>
              <a:rPr lang="en-US" sz="2750" dirty="0">
                <a:solidFill>
                  <a:srgbClr val="FEFEFE"/>
                </a:solidFill>
                <a:latin typeface="Instrument Sans Medium" pitchFamily="34" charset="0"/>
                <a:ea typeface="Instrument Sans Medium" pitchFamily="34" charset="-122"/>
                <a:cs typeface="Instrument Sans Medium" pitchFamily="34" charset="-120"/>
              </a:rPr>
              <a:t>Family's Plea: A Chorus of Encouragement</a:t>
            </a:r>
            <a:endParaRPr lang="en-US" sz="2750" dirty="0"/>
          </a:p>
        </p:txBody>
      </p:sp>
      <p:sp>
        <p:nvSpPr>
          <p:cNvPr id="3" name="Text 1"/>
          <p:cNvSpPr/>
          <p:nvPr/>
        </p:nvSpPr>
        <p:spPr>
          <a:xfrm>
            <a:off x="496119" y="1580555"/>
            <a:ext cx="8151763" cy="453628"/>
          </a:xfrm>
          <a:prstGeom prst="rect">
            <a:avLst/>
          </a:prstGeom>
          <a:noFill/>
          <a:ln/>
        </p:spPr>
        <p:txBody>
          <a:bodyPr wrap="square" lIns="0" tIns="0" rIns="0" bIns="0" rtlCol="0" anchor="t"/>
          <a:lstStyle/>
          <a:p>
            <a:pPr marL="0" indent="0" algn="l">
              <a:lnSpc>
                <a:spcPts val="1750"/>
              </a:lnSpc>
              <a:buNone/>
            </a:pPr>
            <a:r>
              <a:rPr lang="en-US" sz="1100" dirty="0">
                <a:solidFill>
                  <a:srgbClr val="BFBFBF"/>
                </a:solidFill>
                <a:latin typeface="Open Sans" pitchFamily="34" charset="0"/>
                <a:ea typeface="Open Sans" pitchFamily="34" charset="-122"/>
                <a:cs typeface="Open Sans" pitchFamily="34" charset="-120"/>
              </a:rPr>
              <a:t>His family circled the sky around him — his mother, father, and siblings — each one calling out, urging, and beckoning him to spread his wings and join them.</a:t>
            </a:r>
            <a:endParaRPr lang="en-US" sz="1100" dirty="0"/>
          </a:p>
        </p:txBody>
      </p:sp>
      <p:pic>
        <p:nvPicPr>
          <p:cNvPr id="4" name="Image 0" descr="preencoded.png"/>
          <p:cNvPicPr>
            <a:picLocks noChangeAspect="1"/>
          </p:cNvPicPr>
          <p:nvPr/>
        </p:nvPicPr>
        <p:blipFill>
          <a:blip r:embed="rId3"/>
          <a:stretch>
            <a:fillRect/>
          </a:stretch>
        </p:blipFill>
        <p:spPr>
          <a:xfrm>
            <a:off x="496119" y="2193652"/>
            <a:ext cx="1507480" cy="931664"/>
          </a:xfrm>
          <a:prstGeom prst="rect">
            <a:avLst/>
          </a:prstGeom>
        </p:spPr>
      </p:pic>
      <p:sp>
        <p:nvSpPr>
          <p:cNvPr id="5" name="Text 2"/>
          <p:cNvSpPr/>
          <p:nvPr/>
        </p:nvSpPr>
        <p:spPr>
          <a:xfrm>
            <a:off x="496119" y="3302496"/>
            <a:ext cx="1772022" cy="221456"/>
          </a:xfrm>
          <a:prstGeom prst="rect">
            <a:avLst/>
          </a:prstGeom>
          <a:noFill/>
          <a:ln/>
        </p:spPr>
        <p:txBody>
          <a:bodyPr wrap="none" lIns="0" tIns="0" rIns="0" bIns="0" rtlCol="0" anchor="t"/>
          <a:lstStyle/>
          <a:p>
            <a:pPr marL="0" indent="0" algn="l">
              <a:lnSpc>
                <a:spcPts val="1700"/>
              </a:lnSpc>
              <a:buNone/>
            </a:pPr>
            <a:r>
              <a:rPr lang="en-US" sz="1350" dirty="0">
                <a:solidFill>
                  <a:srgbClr val="BFBFBF"/>
                </a:solidFill>
                <a:latin typeface="Instrument Sans Medium" pitchFamily="34" charset="0"/>
                <a:ea typeface="Instrument Sans Medium" pitchFamily="34" charset="-122"/>
                <a:cs typeface="Instrument Sans Medium" pitchFamily="34" charset="-120"/>
              </a:rPr>
              <a:t>The Parents' Appeal</a:t>
            </a:r>
            <a:endParaRPr lang="en-US" sz="1350" dirty="0"/>
          </a:p>
        </p:txBody>
      </p:sp>
      <p:sp>
        <p:nvSpPr>
          <p:cNvPr id="6" name="Text 3"/>
          <p:cNvSpPr/>
          <p:nvPr/>
        </p:nvSpPr>
        <p:spPr>
          <a:xfrm>
            <a:off x="496119" y="3609008"/>
            <a:ext cx="2599134" cy="680442"/>
          </a:xfrm>
          <a:prstGeom prst="rect">
            <a:avLst/>
          </a:prstGeom>
          <a:noFill/>
          <a:ln/>
        </p:spPr>
        <p:txBody>
          <a:bodyPr wrap="square" lIns="0" tIns="0" rIns="0" bIns="0" rtlCol="0" anchor="t"/>
          <a:lstStyle/>
          <a:p>
            <a:pPr marL="0" indent="0" algn="l">
              <a:lnSpc>
                <a:spcPts val="1750"/>
              </a:lnSpc>
              <a:buNone/>
            </a:pPr>
            <a:r>
              <a:rPr lang="en-US" sz="1100" dirty="0">
                <a:solidFill>
                  <a:srgbClr val="BFBFBF"/>
                </a:solidFill>
                <a:latin typeface="Open Sans" pitchFamily="34" charset="0"/>
                <a:ea typeface="Open Sans" pitchFamily="34" charset="-122"/>
                <a:cs typeface="Open Sans" pitchFamily="34" charset="-120"/>
              </a:rPr>
              <a:t>They called and screamed from the far side of the chasm, demonstrating effortless flight to inspire him.</a:t>
            </a:r>
            <a:endParaRPr lang="en-US" sz="1100" dirty="0"/>
          </a:p>
        </p:txBody>
      </p:sp>
      <p:pic>
        <p:nvPicPr>
          <p:cNvPr id="7" name="Image 1" descr="preencoded.png"/>
          <p:cNvPicPr>
            <a:picLocks noChangeAspect="1"/>
          </p:cNvPicPr>
          <p:nvPr/>
        </p:nvPicPr>
        <p:blipFill>
          <a:blip r:embed="rId4"/>
          <a:stretch>
            <a:fillRect/>
          </a:stretch>
        </p:blipFill>
        <p:spPr>
          <a:xfrm>
            <a:off x="3272433" y="2193652"/>
            <a:ext cx="1507480" cy="931664"/>
          </a:xfrm>
          <a:prstGeom prst="rect">
            <a:avLst/>
          </a:prstGeom>
        </p:spPr>
      </p:pic>
      <p:sp>
        <p:nvSpPr>
          <p:cNvPr id="8" name="Text 4"/>
          <p:cNvSpPr/>
          <p:nvPr/>
        </p:nvSpPr>
        <p:spPr>
          <a:xfrm>
            <a:off x="3272433" y="3302496"/>
            <a:ext cx="1772022" cy="221456"/>
          </a:xfrm>
          <a:prstGeom prst="rect">
            <a:avLst/>
          </a:prstGeom>
          <a:noFill/>
          <a:ln/>
        </p:spPr>
        <p:txBody>
          <a:bodyPr wrap="none" lIns="0" tIns="0" rIns="0" bIns="0" rtlCol="0" anchor="t"/>
          <a:lstStyle/>
          <a:p>
            <a:pPr marL="0" indent="0" algn="l">
              <a:lnSpc>
                <a:spcPts val="1700"/>
              </a:lnSpc>
              <a:buNone/>
            </a:pPr>
            <a:r>
              <a:rPr lang="en-US" sz="1350" dirty="0">
                <a:solidFill>
                  <a:srgbClr val="BFBFBF"/>
                </a:solidFill>
                <a:latin typeface="Instrument Sans Medium" pitchFamily="34" charset="0"/>
                <a:ea typeface="Instrument Sans Medium" pitchFamily="34" charset="-122"/>
                <a:cs typeface="Instrument Sans Medium" pitchFamily="34" charset="-120"/>
              </a:rPr>
              <a:t>The Siblings' Taunt</a:t>
            </a:r>
            <a:endParaRPr lang="en-US" sz="1350" dirty="0"/>
          </a:p>
        </p:txBody>
      </p:sp>
      <p:sp>
        <p:nvSpPr>
          <p:cNvPr id="9" name="Text 5"/>
          <p:cNvSpPr/>
          <p:nvPr/>
        </p:nvSpPr>
        <p:spPr>
          <a:xfrm>
            <a:off x="3272433" y="3609008"/>
            <a:ext cx="2599134" cy="680442"/>
          </a:xfrm>
          <a:prstGeom prst="rect">
            <a:avLst/>
          </a:prstGeom>
          <a:noFill/>
          <a:ln/>
        </p:spPr>
        <p:txBody>
          <a:bodyPr wrap="square" lIns="0" tIns="0" rIns="0" bIns="0" rtlCol="0" anchor="t"/>
          <a:lstStyle/>
          <a:p>
            <a:pPr marL="0" indent="0" algn="l">
              <a:lnSpc>
                <a:spcPts val="1750"/>
              </a:lnSpc>
              <a:buNone/>
            </a:pPr>
            <a:r>
              <a:rPr lang="en-US" sz="1100" dirty="0">
                <a:solidFill>
                  <a:srgbClr val="BFBFBF"/>
                </a:solidFill>
                <a:latin typeface="Open Sans" pitchFamily="34" charset="0"/>
                <a:ea typeface="Open Sans" pitchFamily="34" charset="-122"/>
                <a:cs typeface="Open Sans" pitchFamily="34" charset="-120"/>
              </a:rPr>
              <a:t>His brothers and sisters had already flown — their ease in the air only deepened his shame and self-doubt.</a:t>
            </a:r>
            <a:endParaRPr lang="en-US" sz="1100" dirty="0"/>
          </a:p>
        </p:txBody>
      </p:sp>
      <p:pic>
        <p:nvPicPr>
          <p:cNvPr id="10" name="Image 2" descr="preencoded.png"/>
          <p:cNvPicPr>
            <a:picLocks noChangeAspect="1"/>
          </p:cNvPicPr>
          <p:nvPr/>
        </p:nvPicPr>
        <p:blipFill>
          <a:blip r:embed="rId5"/>
          <a:stretch>
            <a:fillRect/>
          </a:stretch>
        </p:blipFill>
        <p:spPr>
          <a:xfrm>
            <a:off x="6048747" y="2193652"/>
            <a:ext cx="1507480" cy="931664"/>
          </a:xfrm>
          <a:prstGeom prst="rect">
            <a:avLst/>
          </a:prstGeom>
        </p:spPr>
      </p:pic>
      <p:sp>
        <p:nvSpPr>
          <p:cNvPr id="11" name="Text 6"/>
          <p:cNvSpPr/>
          <p:nvPr/>
        </p:nvSpPr>
        <p:spPr>
          <a:xfrm>
            <a:off x="6048747" y="3302496"/>
            <a:ext cx="1772022" cy="221456"/>
          </a:xfrm>
          <a:prstGeom prst="rect">
            <a:avLst/>
          </a:prstGeom>
          <a:noFill/>
          <a:ln/>
        </p:spPr>
        <p:txBody>
          <a:bodyPr wrap="none" lIns="0" tIns="0" rIns="0" bIns="0" rtlCol="0" anchor="t"/>
          <a:lstStyle/>
          <a:p>
            <a:pPr marL="0" indent="0" algn="l">
              <a:lnSpc>
                <a:spcPts val="1700"/>
              </a:lnSpc>
              <a:buNone/>
            </a:pPr>
            <a:r>
              <a:rPr lang="en-US" sz="1350" dirty="0">
                <a:solidFill>
                  <a:srgbClr val="BFBFBF"/>
                </a:solidFill>
                <a:latin typeface="Instrument Sans Medium" pitchFamily="34" charset="0"/>
                <a:ea typeface="Instrument Sans Medium" pitchFamily="34" charset="-122"/>
                <a:cs typeface="Instrument Sans Medium" pitchFamily="34" charset="-120"/>
              </a:rPr>
              <a:t>His Stubborn Fear</a:t>
            </a:r>
            <a:endParaRPr lang="en-US" sz="1350" dirty="0"/>
          </a:p>
        </p:txBody>
      </p:sp>
      <p:sp>
        <p:nvSpPr>
          <p:cNvPr id="12" name="Text 7"/>
          <p:cNvSpPr/>
          <p:nvPr/>
        </p:nvSpPr>
        <p:spPr>
          <a:xfrm>
            <a:off x="6048747" y="3609008"/>
            <a:ext cx="2599134" cy="680442"/>
          </a:xfrm>
          <a:prstGeom prst="rect">
            <a:avLst/>
          </a:prstGeom>
          <a:noFill/>
          <a:ln/>
        </p:spPr>
        <p:txBody>
          <a:bodyPr wrap="square" lIns="0" tIns="0" rIns="0" bIns="0" rtlCol="0" anchor="t"/>
          <a:lstStyle/>
          <a:p>
            <a:pPr marL="0" indent="0" algn="l">
              <a:lnSpc>
                <a:spcPts val="1750"/>
              </a:lnSpc>
              <a:buNone/>
            </a:pPr>
            <a:r>
              <a:rPr lang="en-US" sz="1100" dirty="0">
                <a:solidFill>
                  <a:srgbClr val="BFBFBF"/>
                </a:solidFill>
                <a:latin typeface="Open Sans" pitchFamily="34" charset="0"/>
                <a:ea typeface="Open Sans" pitchFamily="34" charset="-122"/>
                <a:cs typeface="Open Sans" pitchFamily="34" charset="-120"/>
              </a:rPr>
              <a:t>Despite all pleas and demonstrations, he could not muster the courage to step off the ledge.</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72901" y="506834"/>
            <a:ext cx="4769197" cy="844600"/>
          </a:xfrm>
          <a:prstGeom prst="rect">
            <a:avLst/>
          </a:prstGeom>
          <a:noFill/>
          <a:ln/>
        </p:spPr>
        <p:txBody>
          <a:bodyPr wrap="square" lIns="0" tIns="0" rIns="0" bIns="0" rtlCol="0" anchor="t"/>
          <a:lstStyle/>
          <a:p>
            <a:pPr marL="0" indent="0" algn="l">
              <a:lnSpc>
                <a:spcPts val="3300"/>
              </a:lnSpc>
              <a:buNone/>
            </a:pPr>
            <a:r>
              <a:rPr lang="en-US" sz="2650" dirty="0">
                <a:solidFill>
                  <a:srgbClr val="FEFEFE"/>
                </a:solidFill>
                <a:latin typeface="Instrument Sans Medium" pitchFamily="34" charset="0"/>
                <a:ea typeface="Instrument Sans Medium" pitchFamily="34" charset="-122"/>
                <a:cs typeface="Instrument Sans Medium" pitchFamily="34" charset="-120"/>
              </a:rPr>
              <a:t>The Hunger Pangs: Nature's Cruel Motivation</a:t>
            </a:r>
            <a:endParaRPr lang="en-US" sz="2650" dirty="0"/>
          </a:p>
        </p:txBody>
      </p:sp>
      <p:sp>
        <p:nvSpPr>
          <p:cNvPr id="4" name="Text 1"/>
          <p:cNvSpPr/>
          <p:nvPr/>
        </p:nvSpPr>
        <p:spPr>
          <a:xfrm>
            <a:off x="472901" y="1660475"/>
            <a:ext cx="2219771" cy="1477789"/>
          </a:xfrm>
          <a:prstGeom prst="rect">
            <a:avLst/>
          </a:prstGeom>
          <a:noFill/>
          <a:ln/>
        </p:spPr>
        <p:txBody>
          <a:bodyPr wrap="square" lIns="0" tIns="0" rIns="0" bIns="0" rtlCol="0" anchor="t"/>
          <a:lstStyle/>
          <a:p>
            <a:pPr marL="0" indent="0" algn="l">
              <a:lnSpc>
                <a:spcPts val="1650"/>
              </a:lnSpc>
              <a:buNone/>
            </a:pPr>
            <a:r>
              <a:rPr lang="en-US" sz="1050" dirty="0">
                <a:solidFill>
                  <a:srgbClr val="BFBFBF"/>
                </a:solidFill>
                <a:latin typeface="Open Sans" pitchFamily="34" charset="0"/>
                <a:ea typeface="Open Sans" pitchFamily="34" charset="-122"/>
                <a:cs typeface="Open Sans" pitchFamily="34" charset="-120"/>
              </a:rPr>
              <a:t>For over </a:t>
            </a:r>
            <a:r>
              <a:rPr lang="en-US" sz="1050" b="1" dirty="0">
                <a:solidFill>
                  <a:srgbClr val="BFBFBF"/>
                </a:solidFill>
                <a:latin typeface="Open Sans" pitchFamily="34" charset="0"/>
                <a:ea typeface="Open Sans" pitchFamily="34" charset="-122"/>
                <a:cs typeface="Open Sans" pitchFamily="34" charset="-120"/>
              </a:rPr>
              <a:t>twenty-four long hours</a:t>
            </a:r>
            <a:r>
              <a:rPr lang="en-US" sz="1050" dirty="0">
                <a:solidFill>
                  <a:srgbClr val="BFBFBF"/>
                </a:solidFill>
                <a:latin typeface="Open Sans" pitchFamily="34" charset="0"/>
                <a:ea typeface="Open Sans" pitchFamily="34" charset="-122"/>
                <a:cs typeface="Open Sans" pitchFamily="34" charset="-120"/>
              </a:rPr>
              <a:t>, the young seagull was left entirely alone on the ledge. No food. No comfort. No company. His family deliberately withheld nourishment, hoping desperation would do what encouragement could not.</a:t>
            </a:r>
            <a:endParaRPr lang="en-US" sz="1050" dirty="0"/>
          </a:p>
        </p:txBody>
      </p:sp>
      <p:sp>
        <p:nvSpPr>
          <p:cNvPr id="5" name="Text 2"/>
          <p:cNvSpPr/>
          <p:nvPr/>
        </p:nvSpPr>
        <p:spPr>
          <a:xfrm>
            <a:off x="472901" y="3254127"/>
            <a:ext cx="2219771" cy="1266676"/>
          </a:xfrm>
          <a:prstGeom prst="rect">
            <a:avLst/>
          </a:prstGeom>
          <a:noFill/>
          <a:ln/>
        </p:spPr>
        <p:txBody>
          <a:bodyPr wrap="square" lIns="0" tIns="0" rIns="0" bIns="0" rtlCol="0" anchor="t"/>
          <a:lstStyle/>
          <a:p>
            <a:pPr marL="0" indent="0" algn="l">
              <a:lnSpc>
                <a:spcPts val="1650"/>
              </a:lnSpc>
              <a:buNone/>
            </a:pPr>
            <a:r>
              <a:rPr lang="en-US" sz="1050" dirty="0">
                <a:solidFill>
                  <a:srgbClr val="BFBFBF"/>
                </a:solidFill>
                <a:latin typeface="Open Sans" pitchFamily="34" charset="0"/>
                <a:ea typeface="Open Sans" pitchFamily="34" charset="-122"/>
                <a:cs typeface="Open Sans" pitchFamily="34" charset="-120"/>
              </a:rPr>
              <a:t>Then his mother appeared — tantalizingly close — holding a piece of fish in her beak. She pecked at it, tore it slowly, and looked at him. The scent and sight of food became unbearable.</a:t>
            </a:r>
            <a:endParaRPr lang="en-US" sz="1050" dirty="0"/>
          </a:p>
        </p:txBody>
      </p:sp>
      <p:sp>
        <p:nvSpPr>
          <p:cNvPr id="6" name="Shape 3"/>
          <p:cNvSpPr/>
          <p:nvPr/>
        </p:nvSpPr>
        <p:spPr>
          <a:xfrm>
            <a:off x="2929756" y="1544613"/>
            <a:ext cx="2414439" cy="3092053"/>
          </a:xfrm>
          <a:prstGeom prst="roundRect">
            <a:avLst>
              <a:gd name="adj" fmla="val 839"/>
            </a:avLst>
          </a:prstGeom>
          <a:solidFill>
            <a:srgbClr val="F5F547"/>
          </a:solidFill>
          <a:ln/>
        </p:spPr>
      </p:sp>
      <p:sp>
        <p:nvSpPr>
          <p:cNvPr id="7" name="Text 4"/>
          <p:cNvSpPr/>
          <p:nvPr/>
        </p:nvSpPr>
        <p:spPr>
          <a:xfrm>
            <a:off x="3064818" y="1673349"/>
            <a:ext cx="1688976" cy="211113"/>
          </a:xfrm>
          <a:prstGeom prst="rect">
            <a:avLst/>
          </a:prstGeom>
          <a:noFill/>
          <a:ln/>
        </p:spPr>
        <p:txBody>
          <a:bodyPr wrap="none" lIns="0" tIns="0" rIns="0" bIns="0" rtlCol="0" anchor="t"/>
          <a:lstStyle/>
          <a:p>
            <a:pPr marL="0" indent="0" algn="l">
              <a:lnSpc>
                <a:spcPts val="1650"/>
              </a:lnSpc>
              <a:buNone/>
            </a:pPr>
            <a:r>
              <a:rPr lang="en-US" sz="1300" dirty="0">
                <a:solidFill>
                  <a:srgbClr val="000000"/>
                </a:solidFill>
                <a:latin typeface="Instrument Sans Medium" pitchFamily="34" charset="0"/>
                <a:ea typeface="Instrument Sans Medium" pitchFamily="34" charset="-122"/>
                <a:cs typeface="Instrument Sans Medium" pitchFamily="34" charset="-120"/>
              </a:rPr>
              <a:t>The Strategy</a:t>
            </a:r>
            <a:endParaRPr lang="en-US" sz="1300" dirty="0"/>
          </a:p>
        </p:txBody>
      </p:sp>
      <p:sp>
        <p:nvSpPr>
          <p:cNvPr id="8" name="Text 5"/>
          <p:cNvSpPr/>
          <p:nvPr/>
        </p:nvSpPr>
        <p:spPr>
          <a:xfrm>
            <a:off x="3064818" y="2013198"/>
            <a:ext cx="2144316" cy="1266676"/>
          </a:xfrm>
          <a:prstGeom prst="rect">
            <a:avLst/>
          </a:prstGeom>
          <a:noFill/>
          <a:ln/>
        </p:spPr>
        <p:txBody>
          <a:bodyPr wrap="square" lIns="0" tIns="0" rIns="0" bIns="0" rtlCol="0" anchor="t"/>
          <a:lstStyle/>
          <a:p>
            <a:pPr marL="0" indent="0" algn="l">
              <a:lnSpc>
                <a:spcPts val="1650"/>
              </a:lnSpc>
              <a:buNone/>
            </a:pPr>
            <a:r>
              <a:rPr lang="en-US" sz="1050" dirty="0">
                <a:solidFill>
                  <a:srgbClr val="000000"/>
                </a:solidFill>
                <a:latin typeface="Open Sans" pitchFamily="34" charset="0"/>
                <a:ea typeface="Open Sans" pitchFamily="34" charset="-122"/>
                <a:cs typeface="Open Sans" pitchFamily="34" charset="-120"/>
              </a:rPr>
              <a:t>His mother used </a:t>
            </a:r>
            <a:r>
              <a:rPr lang="en-US" sz="1050" b="1" dirty="0">
                <a:solidFill>
                  <a:srgbClr val="000000"/>
                </a:solidFill>
                <a:latin typeface="Open Sans" pitchFamily="34" charset="0"/>
                <a:ea typeface="Open Sans" pitchFamily="34" charset="-122"/>
                <a:cs typeface="Open Sans" pitchFamily="34" charset="-120"/>
              </a:rPr>
              <a:t>hunger as a tool</a:t>
            </a:r>
            <a:r>
              <a:rPr lang="en-US" sz="1050" dirty="0">
                <a:solidFill>
                  <a:srgbClr val="000000"/>
                </a:solidFill>
                <a:latin typeface="Open Sans" pitchFamily="34" charset="0"/>
                <a:ea typeface="Open Sans" pitchFamily="34" charset="-122"/>
                <a:cs typeface="Open Sans" pitchFamily="34" charset="-120"/>
              </a:rPr>
              <a:t> — a deliberate act of tough love designed to push him past his mental barrier when gentle encouragement had completely failed.</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88379" y="383753"/>
            <a:ext cx="5755779" cy="436066"/>
          </a:xfrm>
          <a:prstGeom prst="rect">
            <a:avLst/>
          </a:prstGeom>
          <a:noFill/>
          <a:ln/>
        </p:spPr>
        <p:txBody>
          <a:bodyPr wrap="none" lIns="0" tIns="0" rIns="0" bIns="0" rtlCol="0" anchor="t"/>
          <a:lstStyle/>
          <a:p>
            <a:pPr marL="0" indent="0" algn="l">
              <a:lnSpc>
                <a:spcPts val="3400"/>
              </a:lnSpc>
              <a:buNone/>
            </a:pPr>
            <a:r>
              <a:rPr lang="en-US" sz="2700" dirty="0">
                <a:solidFill>
                  <a:srgbClr val="FEFEFE"/>
                </a:solidFill>
                <a:latin typeface="Instrument Sans Medium" pitchFamily="34" charset="0"/>
                <a:ea typeface="Instrument Sans Medium" pitchFamily="34" charset="-122"/>
                <a:cs typeface="Instrument Sans Medium" pitchFamily="34" charset="-120"/>
              </a:rPr>
              <a:t>The Leap of Faith: Driven by Instinct</a:t>
            </a:r>
            <a:endParaRPr lang="en-US" sz="2700" dirty="0"/>
          </a:p>
        </p:txBody>
      </p:sp>
      <p:pic>
        <p:nvPicPr>
          <p:cNvPr id="3" name="Image 0" descr="preencoded.png"/>
          <p:cNvPicPr>
            <a:picLocks noChangeAspect="1"/>
          </p:cNvPicPr>
          <p:nvPr/>
        </p:nvPicPr>
        <p:blipFill>
          <a:blip r:embed="rId3"/>
          <a:stretch>
            <a:fillRect/>
          </a:stretch>
        </p:blipFill>
        <p:spPr>
          <a:xfrm>
            <a:off x="2173560" y="1094556"/>
            <a:ext cx="4796879" cy="2846933"/>
          </a:xfrm>
          <a:prstGeom prst="rect">
            <a:avLst/>
          </a:prstGeom>
        </p:spPr>
      </p:pic>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76065" y="1790394"/>
            <a:ext cx="408350" cy="408350"/>
          </a:xfrm>
          <a:prstGeom prst="rect">
            <a:avLst/>
          </a:prstGeom>
        </p:spPr>
      </p:pic>
      <p:sp>
        <p:nvSpPr>
          <p:cNvPr id="5" name="Text 1"/>
          <p:cNvSpPr/>
          <p:nvPr/>
        </p:nvSpPr>
        <p:spPr>
          <a:xfrm>
            <a:off x="5512251" y="3281127"/>
            <a:ext cx="1192382" cy="229697"/>
          </a:xfrm>
          <a:prstGeom prst="rect">
            <a:avLst/>
          </a:prstGeom>
          <a:noFill/>
          <a:ln/>
        </p:spPr>
        <p:txBody>
          <a:bodyPr wrap="none" lIns="0" tIns="0" rIns="0" bIns="0" rtlCol="0" anchor="t"/>
          <a:lstStyle/>
          <a:p>
            <a:pPr marL="0" indent="0" algn="ctr">
              <a:lnSpc>
                <a:spcPts val="1800"/>
              </a:lnSpc>
              <a:buNone/>
            </a:pPr>
            <a:r>
              <a:rPr lang="en-US" sz="1400" dirty="0">
                <a:solidFill>
                  <a:srgbClr val="BFBFBF"/>
                </a:solidFill>
                <a:latin typeface="Instrument Sans Medium" pitchFamily="34" charset="0"/>
                <a:ea typeface="Instrument Sans Medium" pitchFamily="34" charset="-122"/>
                <a:cs typeface="Instrument Sans Medium" pitchFamily="34" charset="-120"/>
              </a:rPr>
              <a:t>Falls into Air</a:t>
            </a:r>
            <a:endParaRPr lang="en-US" sz="1400" dirty="0"/>
          </a:p>
        </p:txBody>
      </p:sp>
      <p:pic>
        <p:nvPicPr>
          <p:cNvPr id="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81121" y="1791160"/>
            <a:ext cx="408350" cy="408350"/>
          </a:xfrm>
          <a:prstGeom prst="rect">
            <a:avLst/>
          </a:prstGeom>
        </p:spPr>
      </p:pic>
      <p:sp>
        <p:nvSpPr>
          <p:cNvPr id="7" name="Text 2"/>
          <p:cNvSpPr/>
          <p:nvPr/>
        </p:nvSpPr>
        <p:spPr>
          <a:xfrm>
            <a:off x="4009522" y="3281127"/>
            <a:ext cx="1192382" cy="229697"/>
          </a:xfrm>
          <a:prstGeom prst="rect">
            <a:avLst/>
          </a:prstGeom>
          <a:noFill/>
          <a:ln/>
        </p:spPr>
        <p:txBody>
          <a:bodyPr wrap="none" lIns="0" tIns="0" rIns="0" bIns="0" rtlCol="0" anchor="t"/>
          <a:lstStyle/>
          <a:p>
            <a:pPr marL="0" indent="0" algn="ctr">
              <a:lnSpc>
                <a:spcPts val="1800"/>
              </a:lnSpc>
              <a:buNone/>
            </a:pPr>
            <a:r>
              <a:rPr lang="en-US" sz="1400" dirty="0">
                <a:solidFill>
                  <a:srgbClr val="BFBFBF"/>
                </a:solidFill>
                <a:latin typeface="Instrument Sans Medium" pitchFamily="34" charset="0"/>
                <a:ea typeface="Instrument Sans Medium" pitchFamily="34" charset="-122"/>
                <a:cs typeface="Instrument Sans Medium" pitchFamily="34" charset="-120"/>
              </a:rPr>
              <a:t>Dives for Fish</a:t>
            </a:r>
            <a:endParaRPr lang="en-US" sz="1400" dirty="0"/>
          </a:p>
        </p:txBody>
      </p:sp>
      <p:pic>
        <p:nvPicPr>
          <p:cNvPr id="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878392" y="1791160"/>
            <a:ext cx="408350" cy="408350"/>
          </a:xfrm>
          <a:prstGeom prst="rect">
            <a:avLst/>
          </a:prstGeom>
        </p:spPr>
      </p:pic>
      <p:sp>
        <p:nvSpPr>
          <p:cNvPr id="9" name="Text 3"/>
          <p:cNvSpPr/>
          <p:nvPr/>
        </p:nvSpPr>
        <p:spPr>
          <a:xfrm>
            <a:off x="2482293" y="3166279"/>
            <a:ext cx="1192382" cy="459394"/>
          </a:xfrm>
          <a:prstGeom prst="rect">
            <a:avLst/>
          </a:prstGeom>
          <a:noFill/>
          <a:ln/>
        </p:spPr>
        <p:txBody>
          <a:bodyPr wrap="square" lIns="0" tIns="0" rIns="0" bIns="0" rtlCol="0" anchor="t"/>
          <a:lstStyle/>
          <a:p>
            <a:pPr marL="0" indent="0" algn="ctr">
              <a:lnSpc>
                <a:spcPts val="1800"/>
              </a:lnSpc>
              <a:buNone/>
            </a:pPr>
            <a:r>
              <a:rPr lang="en-US" sz="1400" dirty="0">
                <a:solidFill>
                  <a:srgbClr val="BFBFBF"/>
                </a:solidFill>
                <a:latin typeface="Instrument Sans Medium" pitchFamily="34" charset="0"/>
                <a:ea typeface="Instrument Sans Medium" pitchFamily="34" charset="-122"/>
                <a:cs typeface="Instrument Sans Medium" pitchFamily="34" charset="-120"/>
              </a:rPr>
              <a:t>Maddened Hunger</a:t>
            </a:r>
            <a:endParaRPr lang="en-US" sz="1400" dirty="0"/>
          </a:p>
        </p:txBody>
      </p:sp>
      <p:sp>
        <p:nvSpPr>
          <p:cNvPr id="10" name="Text 4"/>
          <p:cNvSpPr/>
          <p:nvPr/>
        </p:nvSpPr>
        <p:spPr>
          <a:xfrm>
            <a:off x="488379" y="4095973"/>
            <a:ext cx="8167241" cy="664369"/>
          </a:xfrm>
          <a:prstGeom prst="rect">
            <a:avLst/>
          </a:prstGeom>
          <a:noFill/>
          <a:ln/>
        </p:spPr>
        <p:txBody>
          <a:bodyPr wrap="square" lIns="0" tIns="0" rIns="0" bIns="0" rtlCol="0" anchor="t"/>
          <a:lstStyle/>
          <a:p>
            <a:pPr marL="0" indent="0" algn="l">
              <a:lnSpc>
                <a:spcPts val="1700"/>
              </a:lnSpc>
              <a:buNone/>
            </a:pPr>
            <a:r>
              <a:rPr lang="en-US" sz="1050" dirty="0">
                <a:solidFill>
                  <a:srgbClr val="BFBFBF"/>
                </a:solidFill>
                <a:latin typeface="Open Sans" pitchFamily="34" charset="0"/>
                <a:ea typeface="Open Sans" pitchFamily="34" charset="-122"/>
                <a:cs typeface="Open Sans" pitchFamily="34" charset="-120"/>
              </a:rPr>
              <a:t>In a single, impulsive moment — maddened by starvation — he lunged forward at the morsel in his mother's beak. There was no plan, no decision, no courage. Just raw, desperate instinct. And with that one reckless lunge, he tumbled off the ledge and plunged downward into the abyss he had feared for so long.</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627212"/>
            <a:ext cx="4722763" cy="1222772"/>
          </a:xfrm>
          <a:prstGeom prst="rect">
            <a:avLst/>
          </a:prstGeom>
          <a:noFill/>
          <a:ln/>
        </p:spPr>
        <p:txBody>
          <a:bodyPr wrap="square" lIns="0" tIns="0" rIns="0" bIns="0" rtlCol="0" anchor="t"/>
          <a:lstStyle/>
          <a:p>
            <a:pPr marL="0" indent="0" algn="ctr">
              <a:lnSpc>
                <a:spcPts val="4800"/>
              </a:lnSpc>
              <a:buNone/>
            </a:pPr>
            <a:r>
              <a:rPr lang="en-US" sz="3850" dirty="0">
                <a:solidFill>
                  <a:srgbClr val="FEFEFE"/>
                </a:solidFill>
                <a:latin typeface="Instrument Sans Medium" pitchFamily="34" charset="0"/>
                <a:ea typeface="Instrument Sans Medium" pitchFamily="34" charset="-122"/>
                <a:cs typeface="Instrument Sans Medium" pitchFamily="34" charset="-120"/>
              </a:rPr>
              <a:t>The Fall That Became a Flight</a:t>
            </a:r>
            <a:endParaRPr lang="en-US" sz="3850" dirty="0"/>
          </a:p>
        </p:txBody>
      </p:sp>
      <p:sp>
        <p:nvSpPr>
          <p:cNvPr id="4" name="Text 1"/>
          <p:cNvSpPr/>
          <p:nvPr/>
        </p:nvSpPr>
        <p:spPr>
          <a:xfrm>
            <a:off x="496119" y="3062585"/>
            <a:ext cx="4722763" cy="453628"/>
          </a:xfrm>
          <a:prstGeom prst="rect">
            <a:avLst/>
          </a:prstGeom>
          <a:noFill/>
          <a:ln/>
        </p:spPr>
        <p:txBody>
          <a:bodyPr wrap="square" lIns="0" tIns="0" rIns="0" bIns="0" rtlCol="0" anchor="t"/>
          <a:lstStyle/>
          <a:p>
            <a:pPr marL="0" indent="0" algn="ctr">
              <a:lnSpc>
                <a:spcPts val="1750"/>
              </a:lnSpc>
              <a:buNone/>
            </a:pPr>
            <a:r>
              <a:rPr lang="en-US" sz="1100" dirty="0">
                <a:solidFill>
                  <a:srgbClr val="BFBFBF"/>
                </a:solidFill>
                <a:latin typeface="Open Sans" pitchFamily="34" charset="0"/>
                <a:ea typeface="Open Sans" pitchFamily="34" charset="-122"/>
                <a:cs typeface="Open Sans" pitchFamily="34" charset="-120"/>
              </a:rPr>
              <a:t>In surrendering to the fall, he discovered the very thing he feared most — the sky — was always meant to carry him.</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72901" y="382935"/>
            <a:ext cx="7224192" cy="422300"/>
          </a:xfrm>
          <a:prstGeom prst="rect">
            <a:avLst/>
          </a:prstGeom>
          <a:noFill/>
          <a:ln/>
        </p:spPr>
        <p:txBody>
          <a:bodyPr wrap="none" lIns="0" tIns="0" rIns="0" bIns="0" rtlCol="0" anchor="t"/>
          <a:lstStyle/>
          <a:p>
            <a:pPr marL="0" indent="0" algn="l">
              <a:lnSpc>
                <a:spcPts val="3300"/>
              </a:lnSpc>
              <a:buNone/>
            </a:pPr>
            <a:r>
              <a:rPr lang="en-US" sz="2650" dirty="0">
                <a:solidFill>
                  <a:srgbClr val="FEFEFE"/>
                </a:solidFill>
                <a:latin typeface="Instrument Sans Medium" pitchFamily="34" charset="0"/>
                <a:ea typeface="Instrument Sans Medium" pitchFamily="34" charset="-122"/>
                <a:cs typeface="Instrument Sans Medium" pitchFamily="34" charset="-120"/>
              </a:rPr>
              <a:t>The Revelation: Wings That Were Meant to Fly</a:t>
            </a:r>
            <a:endParaRPr lang="en-US" sz="2650" dirty="0"/>
          </a:p>
        </p:txBody>
      </p:sp>
      <p:sp>
        <p:nvSpPr>
          <p:cNvPr id="3" name="Text 1"/>
          <p:cNvSpPr/>
          <p:nvPr/>
        </p:nvSpPr>
        <p:spPr>
          <a:xfrm>
            <a:off x="472901" y="1114276"/>
            <a:ext cx="4360664" cy="844451"/>
          </a:xfrm>
          <a:prstGeom prst="rect">
            <a:avLst/>
          </a:prstGeom>
          <a:noFill/>
          <a:ln/>
        </p:spPr>
        <p:txBody>
          <a:bodyPr wrap="square" lIns="0" tIns="0" rIns="0" bIns="0" rtlCol="0" anchor="t"/>
          <a:lstStyle/>
          <a:p>
            <a:pPr marL="0" indent="0" algn="l">
              <a:lnSpc>
                <a:spcPts val="1650"/>
              </a:lnSpc>
              <a:buNone/>
            </a:pPr>
            <a:r>
              <a:rPr lang="en-US" sz="1050" dirty="0">
                <a:solidFill>
                  <a:srgbClr val="BFBFBF"/>
                </a:solidFill>
                <a:latin typeface="Open Sans" pitchFamily="34" charset="0"/>
                <a:ea typeface="Open Sans" pitchFamily="34" charset="-122"/>
                <a:cs typeface="Open Sans" pitchFamily="34" charset="-120"/>
              </a:rPr>
              <a:t>As he plummeted downward, </a:t>
            </a:r>
            <a:r>
              <a:rPr lang="en-US" sz="1050" b="1" dirty="0">
                <a:solidFill>
                  <a:srgbClr val="BFBFBF"/>
                </a:solidFill>
                <a:latin typeface="Open Sans" pitchFamily="34" charset="0"/>
                <a:ea typeface="Open Sans" pitchFamily="34" charset="-122"/>
                <a:cs typeface="Open Sans" pitchFamily="34" charset="-120"/>
              </a:rPr>
              <a:t>terror gave way to astonishment</a:t>
            </a:r>
            <a:r>
              <a:rPr lang="en-US" sz="1050" dirty="0">
                <a:solidFill>
                  <a:srgbClr val="BFBFBF"/>
                </a:solidFill>
                <a:latin typeface="Open Sans" pitchFamily="34" charset="0"/>
                <a:ea typeface="Open Sans" pitchFamily="34" charset="-122"/>
                <a:cs typeface="Open Sans" pitchFamily="34" charset="-120"/>
              </a:rPr>
              <a:t>. Almost involuntarily, his wings stretched wide on either side. The air rushed beneath them, and something miraculous happened — he was no longer falling. He was </a:t>
            </a:r>
            <a:r>
              <a:rPr lang="en-US" sz="1050" i="1" dirty="0">
                <a:solidFill>
                  <a:srgbClr val="BFBFBF"/>
                </a:solidFill>
                <a:latin typeface="Open Sans" pitchFamily="34" charset="0"/>
                <a:ea typeface="Open Sans" pitchFamily="34" charset="-122"/>
                <a:cs typeface="Open Sans" pitchFamily="34" charset="-120"/>
              </a:rPr>
              <a:t>flying</a:t>
            </a:r>
            <a:r>
              <a:rPr lang="en-US" sz="1050" dirty="0">
                <a:solidFill>
                  <a:srgbClr val="BFBFBF"/>
                </a:solidFill>
                <a:latin typeface="Open Sans" pitchFamily="34" charset="0"/>
                <a:ea typeface="Open Sans" pitchFamily="34" charset="-122"/>
                <a:cs typeface="Open Sans" pitchFamily="34" charset="-120"/>
              </a:rPr>
              <a:t>.</a:t>
            </a:r>
            <a:endParaRPr lang="en-US" sz="1050" dirty="0"/>
          </a:p>
        </p:txBody>
      </p:sp>
      <p:sp>
        <p:nvSpPr>
          <p:cNvPr id="4" name="Text 2"/>
          <p:cNvSpPr/>
          <p:nvPr/>
        </p:nvSpPr>
        <p:spPr>
          <a:xfrm>
            <a:off x="675531" y="2103611"/>
            <a:ext cx="4158035" cy="422225"/>
          </a:xfrm>
          <a:prstGeom prst="rect">
            <a:avLst/>
          </a:prstGeom>
          <a:noFill/>
          <a:ln/>
        </p:spPr>
        <p:txBody>
          <a:bodyPr wrap="square" lIns="0" tIns="0" rIns="0" bIns="0" rtlCol="0" anchor="t"/>
          <a:lstStyle/>
          <a:p>
            <a:pPr marL="0" indent="0" algn="l">
              <a:lnSpc>
                <a:spcPts val="1650"/>
              </a:lnSpc>
              <a:buNone/>
            </a:pPr>
            <a:r>
              <a:rPr lang="en-US" sz="1050" dirty="0">
                <a:solidFill>
                  <a:srgbClr val="BFBFBF"/>
                </a:solidFill>
                <a:latin typeface="Open Sans" pitchFamily="34" charset="0"/>
                <a:ea typeface="Open Sans" pitchFamily="34" charset="-122"/>
                <a:cs typeface="Open Sans" pitchFamily="34" charset="-120"/>
              </a:rPr>
              <a:t>He could feel the wind rushing beneath his wings, lifting him upward. The very thing he dreaded had become his salvation.</a:t>
            </a:r>
            <a:endParaRPr lang="en-US" sz="1050" dirty="0"/>
          </a:p>
        </p:txBody>
      </p:sp>
      <p:sp>
        <p:nvSpPr>
          <p:cNvPr id="5" name="Shape 3"/>
          <p:cNvSpPr/>
          <p:nvPr/>
        </p:nvSpPr>
        <p:spPr>
          <a:xfrm>
            <a:off x="472901" y="2103611"/>
            <a:ext cx="19050" cy="422225"/>
          </a:xfrm>
          <a:prstGeom prst="rect">
            <a:avLst/>
          </a:prstGeom>
          <a:solidFill>
            <a:srgbClr val="F5F547"/>
          </a:solidFill>
          <a:ln/>
        </p:spPr>
      </p:sp>
      <p:sp>
        <p:nvSpPr>
          <p:cNvPr id="6" name="Shape 4"/>
          <p:cNvSpPr/>
          <p:nvPr/>
        </p:nvSpPr>
        <p:spPr>
          <a:xfrm>
            <a:off x="5167982" y="1143298"/>
            <a:ext cx="1689571" cy="1777380"/>
          </a:xfrm>
          <a:prstGeom prst="roundRect">
            <a:avLst>
              <a:gd name="adj" fmla="val 1200"/>
            </a:avLst>
          </a:prstGeom>
          <a:solidFill>
            <a:srgbClr val="3E3E3E"/>
          </a:solidFill>
          <a:ln/>
        </p:spPr>
      </p:sp>
      <p:sp>
        <p:nvSpPr>
          <p:cNvPr id="7" name="Shape 5"/>
          <p:cNvSpPr/>
          <p:nvPr/>
        </p:nvSpPr>
        <p:spPr>
          <a:xfrm>
            <a:off x="5303044" y="1278359"/>
            <a:ext cx="405333" cy="405333"/>
          </a:xfrm>
          <a:prstGeom prst="roundRect">
            <a:avLst>
              <a:gd name="adj" fmla="val 14098108"/>
            </a:avLst>
          </a:prstGeom>
          <a:solidFill>
            <a:srgbClr val="F5F547"/>
          </a:solidFill>
          <a:ln/>
        </p:spPr>
      </p:sp>
      <p:pic>
        <p:nvPicPr>
          <p:cNvPr id="8"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4516" y="1389757"/>
            <a:ext cx="182389" cy="182389"/>
          </a:xfrm>
          <a:prstGeom prst="rect">
            <a:avLst/>
          </a:prstGeom>
        </p:spPr>
      </p:pic>
      <p:sp>
        <p:nvSpPr>
          <p:cNvPr id="9" name="Text 6"/>
          <p:cNvSpPr/>
          <p:nvPr/>
        </p:nvSpPr>
        <p:spPr>
          <a:xfrm>
            <a:off x="5303044" y="1812429"/>
            <a:ext cx="1419448" cy="211113"/>
          </a:xfrm>
          <a:prstGeom prst="rect">
            <a:avLst/>
          </a:prstGeom>
          <a:noFill/>
          <a:ln/>
        </p:spPr>
        <p:txBody>
          <a:bodyPr wrap="none" lIns="0" tIns="0" rIns="0" bIns="0" rtlCol="0" anchor="t"/>
          <a:lstStyle/>
          <a:p>
            <a:pPr marL="0" indent="0" algn="l">
              <a:lnSpc>
                <a:spcPts val="1650"/>
              </a:lnSpc>
              <a:buNone/>
            </a:pPr>
            <a:r>
              <a:rPr lang="en-US" sz="1300" dirty="0">
                <a:solidFill>
                  <a:srgbClr val="BFBFBF"/>
                </a:solidFill>
                <a:latin typeface="Instrument Sans Medium" pitchFamily="34" charset="0"/>
                <a:ea typeface="Instrument Sans Medium" pitchFamily="34" charset="-122"/>
                <a:cs typeface="Instrument Sans Medium" pitchFamily="34" charset="-120"/>
              </a:rPr>
              <a:t>Wings Spread</a:t>
            </a:r>
            <a:endParaRPr lang="en-US" sz="1300" dirty="0"/>
          </a:p>
        </p:txBody>
      </p:sp>
      <p:sp>
        <p:nvSpPr>
          <p:cNvPr id="10" name="Text 7"/>
          <p:cNvSpPr/>
          <p:nvPr/>
        </p:nvSpPr>
        <p:spPr>
          <a:xfrm>
            <a:off x="5303044" y="2152278"/>
            <a:ext cx="1419448" cy="633338"/>
          </a:xfrm>
          <a:prstGeom prst="rect">
            <a:avLst/>
          </a:prstGeom>
          <a:noFill/>
          <a:ln/>
        </p:spPr>
        <p:txBody>
          <a:bodyPr wrap="square" lIns="0" tIns="0" rIns="0" bIns="0" rtlCol="0" anchor="t"/>
          <a:lstStyle/>
          <a:p>
            <a:pPr marL="0" indent="0" algn="l">
              <a:lnSpc>
                <a:spcPts val="1650"/>
              </a:lnSpc>
              <a:buNone/>
            </a:pPr>
            <a:r>
              <a:rPr lang="en-US" sz="1050" dirty="0">
                <a:solidFill>
                  <a:srgbClr val="BFBFBF"/>
                </a:solidFill>
                <a:latin typeface="Open Sans" pitchFamily="34" charset="0"/>
                <a:ea typeface="Open Sans" pitchFamily="34" charset="-122"/>
                <a:cs typeface="Open Sans" pitchFamily="34" charset="-120"/>
              </a:rPr>
              <a:t>Instinct took over — his wings opened automatically</a:t>
            </a:r>
            <a:endParaRPr lang="en-US" sz="1050" dirty="0"/>
          </a:p>
        </p:txBody>
      </p:sp>
      <p:sp>
        <p:nvSpPr>
          <p:cNvPr id="11" name="Shape 8"/>
          <p:cNvSpPr/>
          <p:nvPr/>
        </p:nvSpPr>
        <p:spPr>
          <a:xfrm>
            <a:off x="6986290" y="1143298"/>
            <a:ext cx="1689571" cy="1777380"/>
          </a:xfrm>
          <a:prstGeom prst="roundRect">
            <a:avLst>
              <a:gd name="adj" fmla="val 1200"/>
            </a:avLst>
          </a:prstGeom>
          <a:solidFill>
            <a:srgbClr val="3E3E3E"/>
          </a:solidFill>
          <a:ln/>
        </p:spPr>
      </p:sp>
      <p:sp>
        <p:nvSpPr>
          <p:cNvPr id="12" name="Shape 9"/>
          <p:cNvSpPr/>
          <p:nvPr/>
        </p:nvSpPr>
        <p:spPr>
          <a:xfrm>
            <a:off x="7121351" y="1278359"/>
            <a:ext cx="405333" cy="405333"/>
          </a:xfrm>
          <a:prstGeom prst="roundRect">
            <a:avLst>
              <a:gd name="adj" fmla="val 14098108"/>
            </a:avLst>
          </a:prstGeom>
          <a:solidFill>
            <a:srgbClr val="F5F547"/>
          </a:solidFill>
          <a:ln/>
        </p:spPr>
      </p:sp>
      <p:pic>
        <p:nvPicPr>
          <p:cNvPr id="13"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32824" y="1389757"/>
            <a:ext cx="182389" cy="182389"/>
          </a:xfrm>
          <a:prstGeom prst="rect">
            <a:avLst/>
          </a:prstGeom>
        </p:spPr>
      </p:pic>
      <p:sp>
        <p:nvSpPr>
          <p:cNvPr id="14" name="Text 10"/>
          <p:cNvSpPr/>
          <p:nvPr/>
        </p:nvSpPr>
        <p:spPr>
          <a:xfrm>
            <a:off x="7121351" y="1812429"/>
            <a:ext cx="1419448" cy="211113"/>
          </a:xfrm>
          <a:prstGeom prst="rect">
            <a:avLst/>
          </a:prstGeom>
          <a:noFill/>
          <a:ln/>
        </p:spPr>
        <p:txBody>
          <a:bodyPr wrap="none" lIns="0" tIns="0" rIns="0" bIns="0" rtlCol="0" anchor="t"/>
          <a:lstStyle/>
          <a:p>
            <a:pPr marL="0" indent="0" algn="l">
              <a:lnSpc>
                <a:spcPts val="1650"/>
              </a:lnSpc>
              <a:buNone/>
            </a:pPr>
            <a:r>
              <a:rPr lang="en-US" sz="1300" dirty="0">
                <a:solidFill>
                  <a:srgbClr val="BFBFBF"/>
                </a:solidFill>
                <a:latin typeface="Instrument Sans Medium" pitchFamily="34" charset="0"/>
                <a:ea typeface="Instrument Sans Medium" pitchFamily="34" charset="-122"/>
                <a:cs typeface="Instrument Sans Medium" pitchFamily="34" charset="-120"/>
              </a:rPr>
              <a:t>Air Lifted Him</a:t>
            </a:r>
            <a:endParaRPr lang="en-US" sz="1300" dirty="0"/>
          </a:p>
        </p:txBody>
      </p:sp>
      <p:sp>
        <p:nvSpPr>
          <p:cNvPr id="15" name="Text 11"/>
          <p:cNvSpPr/>
          <p:nvPr/>
        </p:nvSpPr>
        <p:spPr>
          <a:xfrm>
            <a:off x="7121351" y="2152278"/>
            <a:ext cx="1419448" cy="633338"/>
          </a:xfrm>
          <a:prstGeom prst="rect">
            <a:avLst/>
          </a:prstGeom>
          <a:noFill/>
          <a:ln/>
        </p:spPr>
        <p:txBody>
          <a:bodyPr wrap="square" lIns="0" tIns="0" rIns="0" bIns="0" rtlCol="0" anchor="t"/>
          <a:lstStyle/>
          <a:p>
            <a:pPr marL="0" indent="0" algn="l">
              <a:lnSpc>
                <a:spcPts val="1650"/>
              </a:lnSpc>
              <a:buNone/>
            </a:pPr>
            <a:r>
              <a:rPr lang="en-US" sz="1050" dirty="0">
                <a:solidFill>
                  <a:srgbClr val="BFBFBF"/>
                </a:solidFill>
                <a:latin typeface="Open Sans" pitchFamily="34" charset="0"/>
                <a:ea typeface="Open Sans" pitchFamily="34" charset="-122"/>
                <a:cs typeface="Open Sans" pitchFamily="34" charset="-120"/>
              </a:rPr>
              <a:t>The updraft from the sea caught him, halting the fall</a:t>
            </a:r>
            <a:endParaRPr lang="en-US" sz="1050" dirty="0"/>
          </a:p>
        </p:txBody>
      </p:sp>
      <p:sp>
        <p:nvSpPr>
          <p:cNvPr id="16" name="Shape 12"/>
          <p:cNvSpPr/>
          <p:nvPr/>
        </p:nvSpPr>
        <p:spPr>
          <a:xfrm>
            <a:off x="5167982" y="3049414"/>
            <a:ext cx="3507879" cy="1566267"/>
          </a:xfrm>
          <a:prstGeom prst="roundRect">
            <a:avLst>
              <a:gd name="adj" fmla="val 1294"/>
            </a:avLst>
          </a:prstGeom>
          <a:solidFill>
            <a:srgbClr val="3E3E3E"/>
          </a:solidFill>
          <a:ln/>
        </p:spPr>
      </p:sp>
      <p:sp>
        <p:nvSpPr>
          <p:cNvPr id="17" name="Shape 13"/>
          <p:cNvSpPr/>
          <p:nvPr/>
        </p:nvSpPr>
        <p:spPr>
          <a:xfrm>
            <a:off x="5303044" y="3184475"/>
            <a:ext cx="405333" cy="405333"/>
          </a:xfrm>
          <a:prstGeom prst="roundRect">
            <a:avLst>
              <a:gd name="adj" fmla="val 14098108"/>
            </a:avLst>
          </a:prstGeom>
          <a:solidFill>
            <a:srgbClr val="F5F547"/>
          </a:solidFill>
          <a:ln/>
        </p:spPr>
      </p:sp>
      <p:pic>
        <p:nvPicPr>
          <p:cNvPr id="1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14516" y="3295873"/>
            <a:ext cx="182389" cy="182389"/>
          </a:xfrm>
          <a:prstGeom prst="rect">
            <a:avLst/>
          </a:prstGeom>
        </p:spPr>
      </p:pic>
      <p:sp>
        <p:nvSpPr>
          <p:cNvPr id="19" name="Text 14"/>
          <p:cNvSpPr/>
          <p:nvPr/>
        </p:nvSpPr>
        <p:spPr>
          <a:xfrm>
            <a:off x="5303044" y="3718545"/>
            <a:ext cx="1688976" cy="211113"/>
          </a:xfrm>
          <a:prstGeom prst="rect">
            <a:avLst/>
          </a:prstGeom>
          <a:noFill/>
          <a:ln/>
        </p:spPr>
        <p:txBody>
          <a:bodyPr wrap="none" lIns="0" tIns="0" rIns="0" bIns="0" rtlCol="0" anchor="t"/>
          <a:lstStyle/>
          <a:p>
            <a:pPr marL="0" indent="0" algn="l">
              <a:lnSpc>
                <a:spcPts val="1650"/>
              </a:lnSpc>
              <a:buNone/>
            </a:pPr>
            <a:r>
              <a:rPr lang="en-US" sz="1300" dirty="0">
                <a:solidFill>
                  <a:srgbClr val="BFBFBF"/>
                </a:solidFill>
                <a:latin typeface="Instrument Sans Medium" pitchFamily="34" charset="0"/>
                <a:ea typeface="Instrument Sans Medium" pitchFamily="34" charset="-122"/>
                <a:cs typeface="Instrument Sans Medium" pitchFamily="34" charset="-120"/>
              </a:rPr>
              <a:t>The Realization</a:t>
            </a:r>
            <a:endParaRPr lang="en-US" sz="1300" dirty="0"/>
          </a:p>
        </p:txBody>
      </p:sp>
      <p:sp>
        <p:nvSpPr>
          <p:cNvPr id="20" name="Text 15"/>
          <p:cNvSpPr/>
          <p:nvPr/>
        </p:nvSpPr>
        <p:spPr>
          <a:xfrm>
            <a:off x="5303044" y="4058394"/>
            <a:ext cx="3237756" cy="422225"/>
          </a:xfrm>
          <a:prstGeom prst="rect">
            <a:avLst/>
          </a:prstGeom>
          <a:noFill/>
          <a:ln/>
        </p:spPr>
        <p:txBody>
          <a:bodyPr wrap="square" lIns="0" tIns="0" rIns="0" bIns="0" rtlCol="0" anchor="t"/>
          <a:lstStyle/>
          <a:p>
            <a:pPr marL="0" indent="0" algn="l">
              <a:lnSpc>
                <a:spcPts val="1650"/>
              </a:lnSpc>
              <a:buNone/>
            </a:pPr>
            <a:r>
              <a:rPr lang="en-US" sz="1050" dirty="0">
                <a:solidFill>
                  <a:srgbClr val="BFBFBF"/>
                </a:solidFill>
                <a:latin typeface="Open Sans" pitchFamily="34" charset="0"/>
                <a:ea typeface="Open Sans" pitchFamily="34" charset="-122"/>
                <a:cs typeface="Open Sans" pitchFamily="34" charset="-120"/>
              </a:rPr>
              <a:t>He understood — he was exactly like his family. He could fly.</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341983"/>
            <a:ext cx="4722763" cy="885974"/>
          </a:xfrm>
          <a:prstGeom prst="rect">
            <a:avLst/>
          </a:prstGeom>
          <a:noFill/>
          <a:ln/>
        </p:spPr>
        <p:txBody>
          <a:bodyPr wrap="square" lIns="0" tIns="0" rIns="0" bIns="0" rtlCol="0" anchor="t"/>
          <a:lstStyle/>
          <a:p>
            <a:pPr marL="0" indent="0" algn="l">
              <a:lnSpc>
                <a:spcPts val="3450"/>
              </a:lnSpc>
              <a:buNone/>
            </a:pPr>
            <a:r>
              <a:rPr lang="en-US" sz="2750" dirty="0">
                <a:solidFill>
                  <a:srgbClr val="FEFEFE"/>
                </a:solidFill>
                <a:latin typeface="Instrument Sans Medium" pitchFamily="34" charset="0"/>
                <a:ea typeface="Instrument Sans Medium" pitchFamily="34" charset="-122"/>
                <a:cs typeface="Instrument Sans Medium" pitchFamily="34" charset="-120"/>
              </a:rPr>
              <a:t>A New World: Soaring Above the Sea</a:t>
            </a:r>
            <a:endParaRPr lang="en-US" sz="2750" dirty="0"/>
          </a:p>
        </p:txBody>
      </p:sp>
      <p:sp>
        <p:nvSpPr>
          <p:cNvPr id="4" name="Text 1"/>
          <p:cNvSpPr/>
          <p:nvPr/>
        </p:nvSpPr>
        <p:spPr>
          <a:xfrm>
            <a:off x="496119" y="2440558"/>
            <a:ext cx="4722763" cy="1360884"/>
          </a:xfrm>
          <a:prstGeom prst="rect">
            <a:avLst/>
          </a:prstGeom>
          <a:noFill/>
          <a:ln/>
        </p:spPr>
        <p:txBody>
          <a:bodyPr wrap="square" lIns="0" tIns="0" rIns="0" bIns="0" rtlCol="0" anchor="t"/>
          <a:lstStyle/>
          <a:p>
            <a:pPr marL="0" indent="0" algn="l">
              <a:lnSpc>
                <a:spcPts val="1750"/>
              </a:lnSpc>
              <a:buNone/>
            </a:pPr>
            <a:r>
              <a:rPr lang="en-US" sz="1100" dirty="0">
                <a:solidFill>
                  <a:srgbClr val="BFBFBF"/>
                </a:solidFill>
                <a:latin typeface="Open Sans" pitchFamily="34" charset="0"/>
                <a:ea typeface="Open Sans" pitchFamily="34" charset="-122"/>
                <a:cs typeface="Open Sans" pitchFamily="34" charset="-120"/>
              </a:rPr>
              <a:t>The fear was gone — completely, instantly, forever. In its place surged a </a:t>
            </a:r>
            <a:r>
              <a:rPr lang="en-US" sz="1100" b="1" dirty="0">
                <a:solidFill>
                  <a:srgbClr val="F5F547"/>
                </a:solidFill>
                <a:latin typeface="Open Sans" pitchFamily="34" charset="0"/>
                <a:ea typeface="Open Sans" pitchFamily="34" charset="-122"/>
                <a:cs typeface="Open Sans" pitchFamily="34" charset="-120"/>
              </a:rPr>
              <a:t>wild, triumphant exhilaration</a:t>
            </a:r>
            <a:r>
              <a:rPr lang="en-US" sz="1100" dirty="0">
                <a:solidFill>
                  <a:srgbClr val="BFBFBF"/>
                </a:solidFill>
                <a:latin typeface="Open Sans" pitchFamily="34" charset="0"/>
                <a:ea typeface="Open Sans" pitchFamily="34" charset="-122"/>
                <a:cs typeface="Open Sans" pitchFamily="34" charset="-120"/>
              </a:rPr>
              <a:t>. He dipped and soared, banked and glided, a joyous cry ringing out across the water as his family swooped around him in celebration. The sea that had once terrified him now sparkled beneath his wings like a vast playground, welcoming him home.</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74489" y="346770"/>
            <a:ext cx="5949404" cy="352946"/>
          </a:xfrm>
          <a:prstGeom prst="rect">
            <a:avLst/>
          </a:prstGeom>
          <a:noFill/>
          <a:ln/>
        </p:spPr>
        <p:txBody>
          <a:bodyPr wrap="none" lIns="0" tIns="0" rIns="0" bIns="0" rtlCol="0" anchor="t"/>
          <a:lstStyle/>
          <a:p>
            <a:pPr marL="0" indent="0" algn="l">
              <a:lnSpc>
                <a:spcPts val="2750"/>
              </a:lnSpc>
              <a:buNone/>
            </a:pPr>
            <a:r>
              <a:rPr lang="en-US" sz="2200" dirty="0">
                <a:solidFill>
                  <a:srgbClr val="FEFEFE"/>
                </a:solidFill>
                <a:latin typeface="Instrument Sans Medium" pitchFamily="34" charset="0"/>
                <a:ea typeface="Instrument Sans Medium" pitchFamily="34" charset="-122"/>
                <a:cs typeface="Instrument Sans Medium" pitchFamily="34" charset="-120"/>
              </a:rPr>
              <a:t>Universal Echoes: The First Steps of All Young</a:t>
            </a:r>
            <a:endParaRPr lang="en-US" sz="2200" dirty="0"/>
          </a:p>
        </p:txBody>
      </p:sp>
      <p:pic>
        <p:nvPicPr>
          <p:cNvPr id="3" name="Image 0" descr="preencoded.png"/>
          <p:cNvPicPr>
            <a:picLocks noChangeAspect="1"/>
          </p:cNvPicPr>
          <p:nvPr/>
        </p:nvPicPr>
        <p:blipFill>
          <a:blip r:embed="rId3"/>
          <a:stretch>
            <a:fillRect/>
          </a:stretch>
        </p:blipFill>
        <p:spPr>
          <a:xfrm>
            <a:off x="674489" y="935906"/>
            <a:ext cx="3759622" cy="3759622"/>
          </a:xfrm>
          <a:prstGeom prst="rect">
            <a:avLst/>
          </a:prstGeom>
        </p:spPr>
      </p:pic>
      <p:pic>
        <p:nvPicPr>
          <p:cNvPr id="4" name="Image 1" descr="preencoded.png"/>
          <p:cNvPicPr>
            <a:picLocks noChangeAspect="1"/>
          </p:cNvPicPr>
          <p:nvPr/>
        </p:nvPicPr>
        <p:blipFill>
          <a:blip r:embed="rId4"/>
          <a:stretch>
            <a:fillRect/>
          </a:stretch>
        </p:blipFill>
        <p:spPr>
          <a:xfrm>
            <a:off x="674489" y="935906"/>
            <a:ext cx="3759622" cy="3759622"/>
          </a:xfrm>
          <a:prstGeom prst="rect">
            <a:avLst/>
          </a:prstGeom>
        </p:spPr>
      </p:pic>
      <p:sp>
        <p:nvSpPr>
          <p:cNvPr id="5" name="Text 1"/>
          <p:cNvSpPr/>
          <p:nvPr/>
        </p:nvSpPr>
        <p:spPr>
          <a:xfrm>
            <a:off x="4714503" y="1743373"/>
            <a:ext cx="3759622" cy="487114"/>
          </a:xfrm>
          <a:prstGeom prst="rect">
            <a:avLst/>
          </a:prstGeom>
          <a:noFill/>
          <a:ln/>
        </p:spPr>
        <p:txBody>
          <a:bodyPr wrap="square" lIns="0" tIns="0" rIns="0" bIns="0" rtlCol="0" anchor="t"/>
          <a:lstStyle/>
          <a:p>
            <a:pPr marL="0" indent="0" algn="l">
              <a:lnSpc>
                <a:spcPts val="1250"/>
              </a:lnSpc>
              <a:buNone/>
            </a:pPr>
            <a:r>
              <a:rPr lang="en-US" sz="850" dirty="0">
                <a:solidFill>
                  <a:srgbClr val="BFBFBF"/>
                </a:solidFill>
                <a:latin typeface="Open Sans" pitchFamily="34" charset="0"/>
                <a:ea typeface="Open Sans" pitchFamily="34" charset="-122"/>
                <a:cs typeface="Open Sans" pitchFamily="34" charset="-120"/>
              </a:rPr>
              <a:t>The seagull's story is not just about a bird. It mirrors one of the most universal experiences in nature — the moment every young creature must confront fear and step into the unknown.</a:t>
            </a:r>
            <a:endParaRPr lang="en-US" sz="850" dirty="0"/>
          </a:p>
        </p:txBody>
      </p:sp>
      <p:sp>
        <p:nvSpPr>
          <p:cNvPr id="6" name="Text 2"/>
          <p:cNvSpPr/>
          <p:nvPr/>
        </p:nvSpPr>
        <p:spPr>
          <a:xfrm>
            <a:off x="4714503" y="2311450"/>
            <a:ext cx="3759622" cy="712440"/>
          </a:xfrm>
          <a:prstGeom prst="rect">
            <a:avLst/>
          </a:prstGeom>
          <a:noFill/>
          <a:ln/>
        </p:spPr>
        <p:txBody>
          <a:bodyPr wrap="square" lIns="0" tIns="0" rIns="0" bIns="0" rtlCol="0" anchor="t"/>
          <a:lstStyle/>
          <a:p>
            <a:pPr marL="342900" indent="-342900" algn="l">
              <a:lnSpc>
                <a:spcPts val="1250"/>
              </a:lnSpc>
              <a:buSzPct val="100000"/>
              <a:buChar char="•"/>
            </a:pPr>
            <a:r>
              <a:rPr lang="en-US" sz="850" dirty="0">
                <a:solidFill>
                  <a:srgbClr val="BFBFBF"/>
                </a:solidFill>
                <a:latin typeface="Open Sans" pitchFamily="34" charset="0"/>
                <a:ea typeface="Open Sans" pitchFamily="34" charset="-122"/>
                <a:cs typeface="Open Sans" pitchFamily="34" charset="-120"/>
              </a:rPr>
              <a:t>Human babies fall repeatedly before they walk — yet they keep trying</a:t>
            </a:r>
            <a:endParaRPr lang="en-US" sz="850" dirty="0"/>
          </a:p>
          <a:p>
            <a:pPr marL="342900" indent="-342900" algn="l">
              <a:lnSpc>
                <a:spcPts val="1250"/>
              </a:lnSpc>
              <a:buSzPct val="100000"/>
              <a:buChar char="•"/>
            </a:pPr>
            <a:r>
              <a:rPr lang="en-US" sz="850" dirty="0">
                <a:solidFill>
                  <a:srgbClr val="BFBFBF"/>
                </a:solidFill>
                <a:latin typeface="Open Sans" pitchFamily="34" charset="0"/>
                <a:ea typeface="Open Sans" pitchFamily="34" charset="-122"/>
                <a:cs typeface="Open Sans" pitchFamily="34" charset="-120"/>
              </a:rPr>
              <a:t>Encouragement from family is the common thread across species</a:t>
            </a:r>
            <a:endParaRPr lang="en-US" sz="850" dirty="0"/>
          </a:p>
          <a:p>
            <a:pPr marL="342900" indent="-342900" algn="l">
              <a:lnSpc>
                <a:spcPts val="1250"/>
              </a:lnSpc>
              <a:buSzPct val="100000"/>
              <a:buChar char="•"/>
            </a:pPr>
            <a:r>
              <a:rPr lang="en-US" sz="850" dirty="0">
                <a:solidFill>
                  <a:srgbClr val="BFBFBF"/>
                </a:solidFill>
                <a:latin typeface="Open Sans" pitchFamily="34" charset="0"/>
                <a:ea typeface="Open Sans" pitchFamily="34" charset="-122"/>
                <a:cs typeface="Open Sans" pitchFamily="34" charset="-120"/>
              </a:rPr>
              <a:t>Instinct, when finally unleashed, overrides fear every time</a:t>
            </a:r>
            <a:endParaRPr lang="en-US" sz="850" dirty="0"/>
          </a:p>
        </p:txBody>
      </p:sp>
      <p:sp>
        <p:nvSpPr>
          <p:cNvPr id="7" name="Shape 3"/>
          <p:cNvSpPr/>
          <p:nvPr/>
        </p:nvSpPr>
        <p:spPr>
          <a:xfrm>
            <a:off x="4714503" y="3125093"/>
            <a:ext cx="3759622" cy="742727"/>
          </a:xfrm>
          <a:prstGeom prst="roundRect">
            <a:avLst>
              <a:gd name="adj" fmla="val 2282"/>
            </a:avLst>
          </a:prstGeom>
          <a:solidFill>
            <a:srgbClr val="022349"/>
          </a:solidFill>
          <a:ln/>
        </p:spPr>
      </p:sp>
      <p:pic>
        <p:nvPicPr>
          <p:cNvPr id="8" name="Image 2" descr="preencoded.png"/>
          <p:cNvPicPr>
            <a:picLocks noChangeAspect="1"/>
          </p:cNvPicPr>
          <p:nvPr/>
        </p:nvPicPr>
        <p:blipFill>
          <a:blip r:embed="rId5"/>
          <a:stretch>
            <a:fillRect/>
          </a:stretch>
        </p:blipFill>
        <p:spPr>
          <a:xfrm>
            <a:off x="4827463" y="3291185"/>
            <a:ext cx="141163" cy="112961"/>
          </a:xfrm>
          <a:prstGeom prst="rect">
            <a:avLst/>
          </a:prstGeom>
        </p:spPr>
      </p:pic>
      <p:sp>
        <p:nvSpPr>
          <p:cNvPr id="9" name="Text 4"/>
          <p:cNvSpPr/>
          <p:nvPr/>
        </p:nvSpPr>
        <p:spPr>
          <a:xfrm>
            <a:off x="5081587" y="3243263"/>
            <a:ext cx="3279577" cy="487114"/>
          </a:xfrm>
          <a:prstGeom prst="rect">
            <a:avLst/>
          </a:prstGeom>
          <a:noFill/>
          <a:ln/>
        </p:spPr>
        <p:txBody>
          <a:bodyPr wrap="square" lIns="0" tIns="0" rIns="0" bIns="0" rtlCol="0" anchor="t"/>
          <a:lstStyle/>
          <a:p>
            <a:pPr marL="0" indent="0" algn="l">
              <a:lnSpc>
                <a:spcPts val="1250"/>
              </a:lnSpc>
              <a:buNone/>
            </a:pPr>
            <a:r>
              <a:rPr lang="en-US" sz="850" dirty="0">
                <a:solidFill>
                  <a:srgbClr val="FFFFFF"/>
                </a:solidFill>
                <a:latin typeface="Open Sans" pitchFamily="34" charset="0"/>
                <a:ea typeface="Open Sans" pitchFamily="34" charset="-122"/>
                <a:cs typeface="Open Sans" pitchFamily="34" charset="-120"/>
              </a:rPr>
              <a:t>O'Flaherty uses the seagull as a metaphor for the universal coming-of-age experience — the terrifying, beautiful moment of independence.</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TotalTime>
  <Words>924</Words>
  <Application>Microsoft Office PowerPoint</Application>
  <PresentationFormat>On-screen Show (16:9)</PresentationFormat>
  <Paragraphs>68</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Open Sans</vt:lpstr>
      <vt:lpstr>Arial</vt:lpstr>
      <vt:lpstr>Instrument Sans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SASIKALA J</dc:creator>
  <cp:lastModifiedBy>Sasikala J</cp:lastModifiedBy>
  <cp:revision>2</cp:revision>
  <dcterms:created xsi:type="dcterms:W3CDTF">2026-05-08T01:20:23Z</dcterms:created>
  <dcterms:modified xsi:type="dcterms:W3CDTF">2026-05-08T01:46:15Z</dcterms:modified>
</cp:coreProperties>
</file>